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13.xml" ContentType="application/vnd.openxmlformats-officedocument.presentationml.slideMaster+xml"/>
  <Override PartName="/ppt/theme/theme14.xml" ContentType="application/vnd.openxmlformats-officedocument.theme+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notesSlides/notesSlide8.xml" ContentType="application/vnd.openxmlformats-officedocument.presentationml.notesSlide+xml"/>
  <Default Extension="gif" ContentType="image/gif"/>
  <Default Extension="vml" ContentType="application/vnd.openxmlformats-officedocument.vmlDrawing"/>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 id="2147483682" r:id="rId2"/>
    <p:sldMasterId id="2147483684" r:id="rId3"/>
    <p:sldMasterId id="2147483686" r:id="rId4"/>
    <p:sldMasterId id="2147483688" r:id="rId5"/>
    <p:sldMasterId id="2147483690" r:id="rId6"/>
    <p:sldMasterId id="2147483692" r:id="rId7"/>
    <p:sldMasterId id="2147483694" r:id="rId8"/>
    <p:sldMasterId id="2147483696" r:id="rId9"/>
    <p:sldMasterId id="2147483698" r:id="rId10"/>
    <p:sldMasterId id="2147483700" r:id="rId11"/>
    <p:sldMasterId id="2147483703" r:id="rId12"/>
    <p:sldMasterId id="2147483711" r:id="rId13"/>
  </p:sldMasterIdLst>
  <p:notesMasterIdLst>
    <p:notesMasterId r:id="rId34"/>
  </p:notesMasterIdLst>
  <p:handoutMasterIdLst>
    <p:handoutMasterId r:id="rId35"/>
  </p:handoutMasterIdLst>
  <p:sldIdLst>
    <p:sldId id="292" r:id="rId14"/>
    <p:sldId id="357" r:id="rId15"/>
    <p:sldId id="324" r:id="rId16"/>
    <p:sldId id="326" r:id="rId17"/>
    <p:sldId id="268" r:id="rId18"/>
    <p:sldId id="293" r:id="rId19"/>
    <p:sldId id="289" r:id="rId20"/>
    <p:sldId id="300" r:id="rId21"/>
    <p:sldId id="356" r:id="rId22"/>
    <p:sldId id="354" r:id="rId23"/>
    <p:sldId id="320" r:id="rId24"/>
    <p:sldId id="353" r:id="rId25"/>
    <p:sldId id="333" r:id="rId26"/>
    <p:sldId id="332" r:id="rId27"/>
    <p:sldId id="342" r:id="rId28"/>
    <p:sldId id="343" r:id="rId29"/>
    <p:sldId id="347" r:id="rId30"/>
    <p:sldId id="329" r:id="rId31"/>
    <p:sldId id="323" r:id="rId32"/>
    <p:sldId id="355" r:id="rId33"/>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C00"/>
    <a:srgbClr val="597F3E"/>
    <a:srgbClr val="FF5521"/>
    <a:srgbClr val="E15A00"/>
    <a:srgbClr val="D75600"/>
    <a:srgbClr val="1D4B21"/>
    <a:srgbClr val="368ABE"/>
    <a:srgbClr val="005600"/>
    <a:srgbClr val="FFFFFF"/>
    <a:srgbClr val="1618B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80" autoAdjust="0"/>
    <p:restoredTop sz="88772" autoAdjust="0"/>
  </p:normalViewPr>
  <p:slideViewPr>
    <p:cSldViewPr>
      <p:cViewPr varScale="1">
        <p:scale>
          <a:sx n="66" d="100"/>
          <a:sy n="66" d="100"/>
        </p:scale>
        <p:origin x="-57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563C68-5E3A-8749-839B-37C9D3959406}" type="doc">
      <dgm:prSet loTypeId="urn:microsoft.com/office/officeart/2005/8/layout/pyramid4" loCatId="pyramid" qsTypeId="urn:microsoft.com/office/officeart/2005/8/quickstyle/simple3" qsCatId="simple" csTypeId="urn:microsoft.com/office/officeart/2005/8/colors/accent1_2" csCatId="accent1" phldr="1"/>
      <dgm:spPr/>
      <dgm:t>
        <a:bodyPr/>
        <a:lstStyle/>
        <a:p>
          <a:endParaRPr lang="en-US"/>
        </a:p>
      </dgm:t>
    </dgm:pt>
    <dgm:pt modelId="{81365728-307B-4E46-B099-2106EB24D0A7}">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1400" b="1" dirty="0" smtClean="0">
              <a:solidFill>
                <a:srgbClr val="004C00"/>
              </a:solidFill>
            </a:rPr>
            <a:t>Personal</a:t>
          </a:r>
          <a:r>
            <a:rPr lang="en-US" sz="1300" b="1" dirty="0" smtClean="0">
              <a:solidFill>
                <a:srgbClr val="004C00"/>
              </a:solidFill>
            </a:rPr>
            <a:t> Responsibility</a:t>
          </a:r>
          <a:r>
            <a:rPr lang="en-US" sz="1300" dirty="0" smtClean="0"/>
            <a:t> </a:t>
          </a:r>
          <a:endParaRPr lang="en-US" sz="1300" dirty="0"/>
        </a:p>
      </dgm:t>
    </dgm:pt>
    <dgm:pt modelId="{1769DA40-D059-414C-A337-0A28B7358DD7}" type="parTrans" cxnId="{050514FE-E900-B747-B771-19FAC02D14A6}">
      <dgm:prSet/>
      <dgm:spPr/>
      <dgm:t>
        <a:bodyPr/>
        <a:lstStyle/>
        <a:p>
          <a:endParaRPr lang="en-US"/>
        </a:p>
      </dgm:t>
    </dgm:pt>
    <dgm:pt modelId="{CC18C930-2ADA-DB45-A283-699DF3979FD6}" type="sibTrans" cxnId="{050514FE-E900-B747-B771-19FAC02D14A6}">
      <dgm:prSet/>
      <dgm:spPr/>
      <dgm:t>
        <a:bodyPr/>
        <a:lstStyle/>
        <a:p>
          <a:endParaRPr lang="en-US"/>
        </a:p>
      </dgm:t>
    </dgm:pt>
    <dgm:pt modelId="{26B3F864-AFD8-9A43-8FB6-1948E6FDBEEC}">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1400" b="1" dirty="0" smtClean="0">
              <a:solidFill>
                <a:srgbClr val="004C00"/>
              </a:solidFill>
            </a:rPr>
            <a:t>Health Benefit Design</a:t>
          </a:r>
          <a:endParaRPr lang="en-US" sz="1400" b="1" dirty="0">
            <a:solidFill>
              <a:srgbClr val="004C00"/>
            </a:solidFill>
          </a:endParaRPr>
        </a:p>
      </dgm:t>
    </dgm:pt>
    <dgm:pt modelId="{3EFB546B-5806-8047-B95C-225ADBAE7E28}" type="parTrans" cxnId="{AA239C96-2E03-D34A-87F5-3C042799C216}">
      <dgm:prSet/>
      <dgm:spPr/>
      <dgm:t>
        <a:bodyPr/>
        <a:lstStyle/>
        <a:p>
          <a:endParaRPr lang="en-US"/>
        </a:p>
      </dgm:t>
    </dgm:pt>
    <dgm:pt modelId="{0C4D13CD-5BF6-DE45-A410-A12BE3859844}" type="sibTrans" cxnId="{AA239C96-2E03-D34A-87F5-3C042799C216}">
      <dgm:prSet/>
      <dgm:spPr/>
      <dgm:t>
        <a:bodyPr/>
        <a:lstStyle/>
        <a:p>
          <a:endParaRPr lang="en-US"/>
        </a:p>
      </dgm:t>
    </dgm:pt>
    <dgm:pt modelId="{2E2DF3F0-C207-EF43-B4D7-7C99608A6974}">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1400" b="1" dirty="0" smtClean="0">
              <a:solidFill>
                <a:srgbClr val="004C00"/>
              </a:solidFill>
            </a:rPr>
            <a:t>Supportive Environment</a:t>
          </a:r>
          <a:r>
            <a:rPr lang="en-US" sz="1300" dirty="0" smtClean="0"/>
            <a:t> </a:t>
          </a:r>
          <a:endParaRPr lang="en-US" sz="1300" dirty="0"/>
        </a:p>
      </dgm:t>
    </dgm:pt>
    <dgm:pt modelId="{29E1DBD6-1961-B14B-8BF1-DB9153048688}" type="parTrans" cxnId="{2E2BE439-7433-B441-B3F5-EFCC46BA6CF6}">
      <dgm:prSet/>
      <dgm:spPr/>
      <dgm:t>
        <a:bodyPr/>
        <a:lstStyle/>
        <a:p>
          <a:endParaRPr lang="en-US"/>
        </a:p>
      </dgm:t>
    </dgm:pt>
    <dgm:pt modelId="{7A28215C-2CB2-0F46-80E0-9351EBB5671F}" type="sibTrans" cxnId="{2E2BE439-7433-B441-B3F5-EFCC46BA6CF6}">
      <dgm:prSet/>
      <dgm:spPr/>
      <dgm:t>
        <a:bodyPr/>
        <a:lstStyle/>
        <a:p>
          <a:endParaRPr lang="en-US"/>
        </a:p>
      </dgm:t>
    </dgm:pt>
    <dgm:pt modelId="{E419D44F-15C7-0741-8F72-FA51E3509716}">
      <dgm:prSet phldrT="[Text]" custT="1">
        <dgm:style>
          <a:lnRef idx="1">
            <a:schemeClr val="accent6"/>
          </a:lnRef>
          <a:fillRef idx="3">
            <a:schemeClr val="accent6"/>
          </a:fillRef>
          <a:effectRef idx="2">
            <a:schemeClr val="accent6"/>
          </a:effectRef>
          <a:fontRef idx="minor">
            <a:schemeClr val="lt1"/>
          </a:fontRef>
        </dgm:style>
      </dgm:prSet>
      <dgm:spPr/>
      <dgm:t>
        <a:bodyPr/>
        <a:lstStyle/>
        <a:p>
          <a:r>
            <a:rPr lang="en-US" sz="1300" dirty="0" smtClean="0"/>
            <a:t> </a:t>
          </a:r>
          <a:r>
            <a:rPr lang="en-US" sz="1600" b="1" dirty="0" smtClean="0">
              <a:solidFill>
                <a:srgbClr val="004C00"/>
              </a:solidFill>
            </a:rPr>
            <a:t>Culture of Health</a:t>
          </a:r>
          <a:endParaRPr lang="en-US" sz="1600" b="1" dirty="0">
            <a:solidFill>
              <a:srgbClr val="004C00"/>
            </a:solidFill>
          </a:endParaRPr>
        </a:p>
      </dgm:t>
    </dgm:pt>
    <dgm:pt modelId="{D8730FD0-BF17-9F44-A3CC-8D733F777A93}" type="parTrans" cxnId="{A32EDDF4-7DF3-9349-94F1-470BC697E2F2}">
      <dgm:prSet/>
      <dgm:spPr/>
      <dgm:t>
        <a:bodyPr/>
        <a:lstStyle/>
        <a:p>
          <a:endParaRPr lang="en-US"/>
        </a:p>
      </dgm:t>
    </dgm:pt>
    <dgm:pt modelId="{6A7366EB-72B4-314A-8750-0489DA5D1DE6}" type="sibTrans" cxnId="{A32EDDF4-7DF3-9349-94F1-470BC697E2F2}">
      <dgm:prSet/>
      <dgm:spPr/>
      <dgm:t>
        <a:bodyPr/>
        <a:lstStyle/>
        <a:p>
          <a:endParaRPr lang="en-US"/>
        </a:p>
      </dgm:t>
    </dgm:pt>
    <dgm:pt modelId="{94EB82AB-9590-E74F-A58E-464DE3E4AF09}" type="pres">
      <dgm:prSet presAssocID="{7C563C68-5E3A-8749-839B-37C9D3959406}" presName="compositeShape" presStyleCnt="0">
        <dgm:presLayoutVars>
          <dgm:chMax val="9"/>
          <dgm:dir/>
          <dgm:resizeHandles val="exact"/>
        </dgm:presLayoutVars>
      </dgm:prSet>
      <dgm:spPr/>
      <dgm:t>
        <a:bodyPr/>
        <a:lstStyle/>
        <a:p>
          <a:endParaRPr lang="en-US"/>
        </a:p>
      </dgm:t>
    </dgm:pt>
    <dgm:pt modelId="{37D1FCF0-0218-F44F-BF13-2A427366AC3F}" type="pres">
      <dgm:prSet presAssocID="{7C563C68-5E3A-8749-839B-37C9D3959406}" presName="triangle1" presStyleLbl="node1" presStyleIdx="0" presStyleCnt="4">
        <dgm:presLayoutVars>
          <dgm:bulletEnabled val="1"/>
        </dgm:presLayoutVars>
      </dgm:prSet>
      <dgm:spPr/>
      <dgm:t>
        <a:bodyPr/>
        <a:lstStyle/>
        <a:p>
          <a:endParaRPr lang="en-US"/>
        </a:p>
      </dgm:t>
    </dgm:pt>
    <dgm:pt modelId="{3803D07C-29D4-3E41-A9C4-11BDDF753543}" type="pres">
      <dgm:prSet presAssocID="{7C563C68-5E3A-8749-839B-37C9D3959406}" presName="triangle2" presStyleLbl="node1" presStyleIdx="1" presStyleCnt="4">
        <dgm:presLayoutVars>
          <dgm:bulletEnabled val="1"/>
        </dgm:presLayoutVars>
      </dgm:prSet>
      <dgm:spPr/>
      <dgm:t>
        <a:bodyPr/>
        <a:lstStyle/>
        <a:p>
          <a:endParaRPr lang="en-US"/>
        </a:p>
      </dgm:t>
    </dgm:pt>
    <dgm:pt modelId="{54E84EC5-74AA-4345-B65F-348A1FB9A739}" type="pres">
      <dgm:prSet presAssocID="{7C563C68-5E3A-8749-839B-37C9D3959406}" presName="triangle3" presStyleLbl="node1" presStyleIdx="2" presStyleCnt="4">
        <dgm:presLayoutVars>
          <dgm:bulletEnabled val="1"/>
        </dgm:presLayoutVars>
      </dgm:prSet>
      <dgm:spPr/>
      <dgm:t>
        <a:bodyPr/>
        <a:lstStyle/>
        <a:p>
          <a:endParaRPr lang="en-US"/>
        </a:p>
      </dgm:t>
    </dgm:pt>
    <dgm:pt modelId="{13A8E2AC-1536-294A-B1DE-553D7C60CF2B}" type="pres">
      <dgm:prSet presAssocID="{7C563C68-5E3A-8749-839B-37C9D3959406}" presName="triangle4" presStyleLbl="node1" presStyleIdx="3" presStyleCnt="4">
        <dgm:presLayoutVars>
          <dgm:bulletEnabled val="1"/>
        </dgm:presLayoutVars>
      </dgm:prSet>
      <dgm:spPr/>
      <dgm:t>
        <a:bodyPr/>
        <a:lstStyle/>
        <a:p>
          <a:endParaRPr lang="en-US"/>
        </a:p>
      </dgm:t>
    </dgm:pt>
  </dgm:ptLst>
  <dgm:cxnLst>
    <dgm:cxn modelId="{2E2BE439-7433-B441-B3F5-EFCC46BA6CF6}" srcId="{7C563C68-5E3A-8749-839B-37C9D3959406}" destId="{2E2DF3F0-C207-EF43-B4D7-7C99608A6974}" srcOrd="3" destOrd="0" parTransId="{29E1DBD6-1961-B14B-8BF1-DB9153048688}" sibTransId="{7A28215C-2CB2-0F46-80E0-9351EBB5671F}"/>
    <dgm:cxn modelId="{AA239C96-2E03-D34A-87F5-3C042799C216}" srcId="{7C563C68-5E3A-8749-839B-37C9D3959406}" destId="{26B3F864-AFD8-9A43-8FB6-1948E6FDBEEC}" srcOrd="1" destOrd="0" parTransId="{3EFB546B-5806-8047-B95C-225ADBAE7E28}" sibTransId="{0C4D13CD-5BF6-DE45-A410-A12BE3859844}"/>
    <dgm:cxn modelId="{049EE03B-A4F5-48ED-9516-CD136B53F135}" type="presOf" srcId="{7C563C68-5E3A-8749-839B-37C9D3959406}" destId="{94EB82AB-9590-E74F-A58E-464DE3E4AF09}" srcOrd="0" destOrd="0" presId="urn:microsoft.com/office/officeart/2005/8/layout/pyramid4"/>
    <dgm:cxn modelId="{7087CB97-DD5B-485B-A723-57AD7E53336A}" type="presOf" srcId="{E419D44F-15C7-0741-8F72-FA51E3509716}" destId="{54E84EC5-74AA-4345-B65F-348A1FB9A739}" srcOrd="0" destOrd="0" presId="urn:microsoft.com/office/officeart/2005/8/layout/pyramid4"/>
    <dgm:cxn modelId="{9013E90C-01F4-4987-9EB5-5B56B66E41C2}" type="presOf" srcId="{81365728-307B-4E46-B099-2106EB24D0A7}" destId="{37D1FCF0-0218-F44F-BF13-2A427366AC3F}" srcOrd="0" destOrd="0" presId="urn:microsoft.com/office/officeart/2005/8/layout/pyramid4"/>
    <dgm:cxn modelId="{050514FE-E900-B747-B771-19FAC02D14A6}" srcId="{7C563C68-5E3A-8749-839B-37C9D3959406}" destId="{81365728-307B-4E46-B099-2106EB24D0A7}" srcOrd="0" destOrd="0" parTransId="{1769DA40-D059-414C-A337-0A28B7358DD7}" sibTransId="{CC18C930-2ADA-DB45-A283-699DF3979FD6}"/>
    <dgm:cxn modelId="{EA808216-3EC3-44E0-9E9D-885175F57333}" type="presOf" srcId="{2E2DF3F0-C207-EF43-B4D7-7C99608A6974}" destId="{13A8E2AC-1536-294A-B1DE-553D7C60CF2B}" srcOrd="0" destOrd="0" presId="urn:microsoft.com/office/officeart/2005/8/layout/pyramid4"/>
    <dgm:cxn modelId="{A32EDDF4-7DF3-9349-94F1-470BC697E2F2}" srcId="{7C563C68-5E3A-8749-839B-37C9D3959406}" destId="{E419D44F-15C7-0741-8F72-FA51E3509716}" srcOrd="2" destOrd="0" parTransId="{D8730FD0-BF17-9F44-A3CC-8D733F777A93}" sibTransId="{6A7366EB-72B4-314A-8750-0489DA5D1DE6}"/>
    <dgm:cxn modelId="{E8C3EE48-513C-43B7-8428-11E95F771B55}" type="presOf" srcId="{26B3F864-AFD8-9A43-8FB6-1948E6FDBEEC}" destId="{3803D07C-29D4-3E41-A9C4-11BDDF753543}" srcOrd="0" destOrd="0" presId="urn:microsoft.com/office/officeart/2005/8/layout/pyramid4"/>
    <dgm:cxn modelId="{7D6E450F-A2DF-451C-8948-4478978FDBDF}" type="presParOf" srcId="{94EB82AB-9590-E74F-A58E-464DE3E4AF09}" destId="{37D1FCF0-0218-F44F-BF13-2A427366AC3F}" srcOrd="0" destOrd="0" presId="urn:microsoft.com/office/officeart/2005/8/layout/pyramid4"/>
    <dgm:cxn modelId="{A44E3479-8EA4-43E4-AC97-F62BE56194ED}" type="presParOf" srcId="{94EB82AB-9590-E74F-A58E-464DE3E4AF09}" destId="{3803D07C-29D4-3E41-A9C4-11BDDF753543}" srcOrd="1" destOrd="0" presId="urn:microsoft.com/office/officeart/2005/8/layout/pyramid4"/>
    <dgm:cxn modelId="{46C0016F-4FF2-47CC-8065-7DAC5FDF1947}" type="presParOf" srcId="{94EB82AB-9590-E74F-A58E-464DE3E4AF09}" destId="{54E84EC5-74AA-4345-B65F-348A1FB9A739}" srcOrd="2" destOrd="0" presId="urn:microsoft.com/office/officeart/2005/8/layout/pyramid4"/>
    <dgm:cxn modelId="{6232C13C-8092-4FE5-85EB-FDE808AD5203}" type="presParOf" srcId="{94EB82AB-9590-E74F-A58E-464DE3E4AF09}" destId="{13A8E2AC-1536-294A-B1DE-553D7C60CF2B}" srcOrd="3" destOrd="0" presId="urn:microsoft.com/office/officeart/2005/8/layout/pyramid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0AFB384E-0B92-4161-9652-EACE356B8620}" type="datetimeFigureOut">
              <a:rPr lang="en-US" smtClean="0"/>
              <a:pPr/>
              <a:t>10/11/2011</a:t>
            </a:fld>
            <a:endParaRPr lang="en-US" dirty="0"/>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609D795E-4653-42FF-8F2F-51BB22BC81BB}"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28970D1A-12B9-4326-9363-C4112F3D6D91}" type="datetimeFigureOut">
              <a:rPr lang="en-US" smtClean="0"/>
              <a:pPr/>
              <a:t>10/11/2011</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265A500B-418B-432C-BBB0-F1B68DA2F8E0}"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98102" y="8829967"/>
            <a:ext cx="2982119" cy="464820"/>
          </a:xfrm>
          <a:prstGeom prst="rect">
            <a:avLst/>
          </a:prstGeom>
          <a:noFill/>
          <a:ln w="9525">
            <a:noFill/>
            <a:miter lim="800000"/>
            <a:headEnd/>
            <a:tailEnd/>
          </a:ln>
        </p:spPr>
        <p:txBody>
          <a:bodyPr lIns="92444" tIns="46222" rIns="92444" bIns="46222" anchor="b"/>
          <a:lstStyle/>
          <a:p>
            <a:pPr algn="r" fontAlgn="base">
              <a:spcBef>
                <a:spcPct val="0"/>
              </a:spcBef>
              <a:spcAft>
                <a:spcPct val="0"/>
              </a:spcAft>
            </a:pPr>
            <a:fld id="{F300C1FC-B7B6-42FB-ADED-802A6C4ADAD8}" type="slidenum">
              <a:rPr lang="en-US" sz="1200">
                <a:solidFill>
                  <a:srgbClr val="000000"/>
                </a:solidFill>
                <a:latin typeface="Arial" charset="0"/>
                <a:ea typeface="ＭＳ Ｐゴシック" charset="-128"/>
              </a:rPr>
              <a:pPr algn="r" fontAlgn="base">
                <a:spcBef>
                  <a:spcPct val="0"/>
                </a:spcBef>
                <a:spcAft>
                  <a:spcPct val="0"/>
                </a:spcAft>
              </a:pPr>
              <a:t>2</a:t>
            </a:fld>
            <a:endParaRPr lang="en-US" sz="1200" dirty="0">
              <a:solidFill>
                <a:srgbClr val="000000"/>
              </a:solidFill>
              <a:latin typeface="Arial" charset="0"/>
              <a:ea typeface="ＭＳ Ｐゴシック" charset="-128"/>
            </a:endParaRPr>
          </a:p>
        </p:txBody>
      </p:sp>
      <p:sp>
        <p:nvSpPr>
          <p:cNvPr id="67587" name="Slide Image Placeholder 1"/>
          <p:cNvSpPr>
            <a:spLocks noGrp="1" noRot="1" noChangeAspect="1" noTextEdit="1"/>
          </p:cNvSpPr>
          <p:nvPr>
            <p:ph type="sldImg"/>
          </p:nvPr>
        </p:nvSpPr>
        <p:spPr>
          <a:ln/>
        </p:spPr>
      </p:sp>
      <p:sp>
        <p:nvSpPr>
          <p:cNvPr id="67588" name="Notes Placeholder 2"/>
          <p:cNvSpPr>
            <a:spLocks noGrp="1"/>
          </p:cNvSpPr>
          <p:nvPr>
            <p:ph type="body" idx="1"/>
          </p:nvPr>
        </p:nvSpPr>
        <p:spPr>
          <a:noFill/>
          <a:ln/>
        </p:spPr>
        <p:txBody>
          <a:bodyPr lIns="92444" tIns="46222" rIns="92444" bIns="46222"/>
          <a:lstStyle/>
          <a:p>
            <a:pPr>
              <a:spcBef>
                <a:spcPct val="0"/>
              </a:spcBef>
            </a:pPr>
            <a:r>
              <a:rPr lang="en-US" dirty="0" smtClean="0"/>
              <a:t>We launched the Governor’s Wellness Initiative in 2008 with public and private partners who are committed to making the healthy choice the easy choice in Oregon. </a:t>
            </a:r>
          </a:p>
        </p:txBody>
      </p:sp>
      <p:sp>
        <p:nvSpPr>
          <p:cNvPr id="67589" name="Slide Number Placeholder 3"/>
          <p:cNvSpPr txBox="1">
            <a:spLocks noGrp="1"/>
          </p:cNvSpPr>
          <p:nvPr/>
        </p:nvSpPr>
        <p:spPr bwMode="auto">
          <a:xfrm>
            <a:off x="3898102" y="8829967"/>
            <a:ext cx="2982119" cy="464820"/>
          </a:xfrm>
          <a:prstGeom prst="rect">
            <a:avLst/>
          </a:prstGeom>
          <a:noFill/>
          <a:ln w="9525">
            <a:noFill/>
            <a:miter lim="800000"/>
            <a:headEnd/>
            <a:tailEnd/>
          </a:ln>
        </p:spPr>
        <p:txBody>
          <a:bodyPr lIns="92444" tIns="46222" rIns="92444" bIns="46222" anchor="b"/>
          <a:lstStyle/>
          <a:p>
            <a:pPr algn="r" fontAlgn="base">
              <a:spcBef>
                <a:spcPct val="0"/>
              </a:spcBef>
              <a:spcAft>
                <a:spcPct val="0"/>
              </a:spcAft>
            </a:pPr>
            <a:fld id="{70BFE4DC-2302-4224-8529-D9C596157E88}" type="slidenum">
              <a:rPr lang="en-US" sz="1200">
                <a:solidFill>
                  <a:srgbClr val="000000"/>
                </a:solidFill>
                <a:ea typeface="ＭＳ Ｐゴシック" charset="-128"/>
              </a:rPr>
              <a:pPr algn="r" fontAlgn="base">
                <a:spcBef>
                  <a:spcPct val="0"/>
                </a:spcBef>
                <a:spcAft>
                  <a:spcPct val="0"/>
                </a:spcAft>
              </a:pPr>
              <a:t>2</a:t>
            </a:fld>
            <a:endParaRPr lang="en-US" sz="1200" dirty="0">
              <a:solidFill>
                <a:srgbClr val="000000"/>
              </a:solidFill>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C796CE-4B84-45D5-AD42-59CEAC5C3E47}"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3">
              <a:buClr>
                <a:schemeClr val="accent6">
                  <a:lumMod val="75000"/>
                </a:schemeClr>
              </a:buClr>
              <a:buFont typeface="Calibri" pitchFamily="34" charset="0"/>
              <a:buNone/>
            </a:pPr>
            <a:endParaRPr lang="en-US" sz="1100" dirty="0" smtClean="0">
              <a:effectLst>
                <a:outerShdw blurRad="38100" dist="38100" dir="2700000" algn="tl">
                  <a:srgbClr val="C0C0C0"/>
                </a:outerShdw>
              </a:effectLst>
            </a:endParaRPr>
          </a:p>
        </p:txBody>
      </p:sp>
      <p:sp>
        <p:nvSpPr>
          <p:cNvPr id="4" name="Slide Number Placeholder 3"/>
          <p:cNvSpPr>
            <a:spLocks noGrp="1"/>
          </p:cNvSpPr>
          <p:nvPr>
            <p:ph type="sldNum" sz="quarter" idx="10"/>
          </p:nvPr>
        </p:nvSpPr>
        <p:spPr/>
        <p:txBody>
          <a:bodyPr/>
          <a:lstStyle/>
          <a:p>
            <a:fld id="{64D43D23-DD07-465F-B14C-4469B1DF8B8B}" type="slidenum">
              <a:rPr lang="en-US" smtClean="0">
                <a:solidFill>
                  <a:prstClr val="black"/>
                </a:solidFill>
              </a:rPr>
              <a:pPr/>
              <a:t>20</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Wellness@Work</a:t>
            </a:r>
            <a:r>
              <a:rPr lang="en-US" dirty="0" smtClean="0"/>
              <a:t> Quiz – as warm</a:t>
            </a:r>
            <a:r>
              <a:rPr lang="en-US" baseline="0" dirty="0" smtClean="0"/>
              <a:t> up </a:t>
            </a:r>
          </a:p>
          <a:p>
            <a:endParaRPr lang="en-US" dirty="0"/>
          </a:p>
        </p:txBody>
      </p:sp>
      <p:sp>
        <p:nvSpPr>
          <p:cNvPr id="4" name="Slide Number Placeholder 3"/>
          <p:cNvSpPr>
            <a:spLocks noGrp="1"/>
          </p:cNvSpPr>
          <p:nvPr>
            <p:ph type="sldNum" sz="quarter" idx="10"/>
          </p:nvPr>
        </p:nvSpPr>
        <p:spPr/>
        <p:txBody>
          <a:bodyPr/>
          <a:lstStyle/>
          <a:p>
            <a:fld id="{265A500B-418B-432C-BBB0-F1B68DA2F8E0}"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14350" indent="-514350">
              <a:buFont typeface="+mj-lt"/>
              <a:buAutoNum type="arabicPeriod"/>
            </a:pPr>
            <a:r>
              <a:rPr lang="en-US" sz="1200" dirty="0" smtClean="0"/>
              <a:t>Since 2000, employment based health insurance premiums have increased by 87%.  Out pacing the rate of inflation and worker’s earnings over the past 2 decades.* </a:t>
            </a:r>
          </a:p>
          <a:p>
            <a:pPr>
              <a:buNone/>
            </a:pPr>
            <a:r>
              <a:rPr lang="en-US" sz="1200" dirty="0" smtClean="0"/>
              <a:t>*Source: Making the case for workplace wellness programs, WELCOA</a:t>
            </a:r>
          </a:p>
          <a:p>
            <a:pPr>
              <a:buNone/>
            </a:pPr>
            <a:r>
              <a:rPr lang="en-US" sz="1200" dirty="0" smtClean="0"/>
              <a:t>The Health and Economic Implications of Worksite Wellness Programs, American Institute for Preventive Medicine Wellness White Paper, 2008</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65A500B-418B-432C-BBB0-F1B68DA2F8E0}"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61516CFD-4D6B-4E84-8CA9-068AFCA2A08B}" type="slidenum">
              <a:rPr lang="en-US"/>
              <a:pPr/>
              <a:t>5</a:t>
            </a:fld>
            <a:endParaRPr lang="en-US" dirty="0"/>
          </a:p>
        </p:txBody>
      </p:sp>
      <p:sp>
        <p:nvSpPr>
          <p:cNvPr id="76803" name="Rectangle 2"/>
          <p:cNvSpPr>
            <a:spLocks noGrp="1" noRot="1" noChangeAspect="1" noChangeArrowheads="1" noTextEdit="1"/>
          </p:cNvSpPr>
          <p:nvPr>
            <p:ph type="sldImg"/>
          </p:nvPr>
        </p:nvSpPr>
        <p:spPr>
          <a:xfrm>
            <a:off x="1120775" y="698500"/>
            <a:ext cx="4643438" cy="3484563"/>
          </a:xfrm>
          <a:ln/>
        </p:spPr>
      </p:sp>
      <p:sp>
        <p:nvSpPr>
          <p:cNvPr id="76804" name="Rectangle 3"/>
          <p:cNvSpPr>
            <a:spLocks noGrp="1" noChangeArrowheads="1"/>
          </p:cNvSpPr>
          <p:nvPr>
            <p:ph type="body" idx="1"/>
          </p:nvPr>
        </p:nvSpPr>
        <p:spPr>
          <a:xfrm>
            <a:off x="917575" y="4414177"/>
            <a:ext cx="5046663" cy="4183380"/>
          </a:xfrm>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Research consistently shows that the costs to employers</a:t>
            </a:r>
            <a:r>
              <a:rPr lang="en-US" baseline="0" dirty="0" smtClean="0"/>
              <a:t> from health-related lost productivity dwarf those of health insurance. </a:t>
            </a:r>
            <a:endParaRPr lang="en-US" dirty="0" smtClean="0"/>
          </a:p>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If predictions hold for national health care costs, by 2015 a family of four will spend nearly $64,000 annually on healthcare. </a:t>
            </a:r>
          </a:p>
          <a:p>
            <a:r>
              <a:rPr lang="en-US" baseline="0" dirty="0" smtClean="0"/>
              <a:t>Since 2001, wages have risen 19%, inflation has risen 17% and health care coverage has increased 78%</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Almost 66% of the increase in health care spending can be attributed to increasingly unhealthy lifestyle behaviors, most prominent is obesity. </a:t>
            </a:r>
          </a:p>
          <a:p>
            <a:r>
              <a:rPr lang="en-US" sz="1200" dirty="0" smtClean="0"/>
              <a:t>Some 28 percent of Americans have two or more chronic conditions and they are responsible for two-thirds of health care spending.</a:t>
            </a:r>
          </a:p>
          <a:p>
            <a:r>
              <a:rPr lang="en-US" sz="1200" dirty="0" smtClean="0"/>
              <a:t>Workers’ compensation</a:t>
            </a:r>
            <a:r>
              <a:rPr lang="en-US" sz="1200" baseline="0" dirty="0" smtClean="0"/>
              <a:t> and Obesity :</a:t>
            </a:r>
            <a:r>
              <a:rPr lang="en-US" sz="1200" dirty="0" smtClean="0"/>
              <a:t> Obese workers, compared with average workers, file twice as many workers’ compensation claims; the cost of the average claim is five times greater; and lost workdays are 13 times higher</a:t>
            </a:r>
          </a:p>
          <a:p>
            <a:endParaRPr lang="en-US" sz="1200" dirty="0" smtClean="0"/>
          </a:p>
          <a:p>
            <a:r>
              <a:rPr lang="en-US" sz="1200" dirty="0" smtClean="0"/>
              <a:t>Over 1 in 4 people</a:t>
            </a:r>
            <a:r>
              <a:rPr lang="en-US" sz="1200" baseline="0" dirty="0" smtClean="0"/>
              <a:t> have multiple chronic disease conditions. </a:t>
            </a:r>
          </a:p>
          <a:p>
            <a:r>
              <a:rPr lang="en-US" sz="1200" kern="1200" baseline="0" dirty="0" smtClean="0">
                <a:solidFill>
                  <a:schemeClr val="tx1"/>
                </a:solidFill>
                <a:latin typeface="+mn-lt"/>
                <a:ea typeface="+mn-ea"/>
                <a:cs typeface="+mn-cs"/>
              </a:rPr>
              <a:t>As a nation, we spend 85 percent of our health care dollar on people </a:t>
            </a:r>
            <a:endParaRPr lang="en-US" baseline="0" dirty="0" smtClean="0"/>
          </a:p>
        </p:txBody>
      </p:sp>
      <p:sp>
        <p:nvSpPr>
          <p:cNvPr id="4" name="Slide Number Placeholder 3"/>
          <p:cNvSpPr>
            <a:spLocks noGrp="1"/>
          </p:cNvSpPr>
          <p:nvPr>
            <p:ph type="sldNum" sz="quarter" idx="10"/>
          </p:nvPr>
        </p:nvSpPr>
        <p:spPr/>
        <p:txBody>
          <a:bodyPr/>
          <a:lstStyle/>
          <a:p>
            <a:fld id="{265A500B-418B-432C-BBB0-F1B68DA2F8E0}"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lIns="92444" tIns="46222" rIns="92444" bIns="46222"/>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Almost 66% of the increase in health care spending can be attributed to increasingly unhealthy lifestyle behaviors, most prominent is obesity. </a:t>
            </a:r>
          </a:p>
          <a:p>
            <a:r>
              <a:rPr lang="en-US" sz="1200" dirty="0" smtClean="0"/>
              <a:t>Some 28 percent of Americans have two or more chronic conditions and they are responsible for two-thirds of health care spending.</a:t>
            </a:r>
          </a:p>
          <a:p>
            <a:r>
              <a:rPr lang="en-US" sz="1200" dirty="0" smtClean="0"/>
              <a:t>Workers’ compensation</a:t>
            </a:r>
            <a:r>
              <a:rPr lang="en-US" sz="1200" baseline="0" dirty="0" smtClean="0"/>
              <a:t> and Obesity :</a:t>
            </a:r>
            <a:r>
              <a:rPr lang="en-US" sz="1200" dirty="0" smtClean="0"/>
              <a:t> Obese workers, compared with average workers, file twice as many workers’ compensation claims; the cost of the average claim is five times greater; and lost workdays are 13 times higher</a:t>
            </a:r>
          </a:p>
          <a:p>
            <a:endParaRPr lang="en-US" sz="1200" dirty="0" smtClean="0"/>
          </a:p>
          <a:p>
            <a:r>
              <a:rPr lang="en-US" sz="1200" dirty="0" smtClean="0"/>
              <a:t>Over 1 in 4 people</a:t>
            </a:r>
            <a:r>
              <a:rPr lang="en-US" sz="1200" baseline="0" dirty="0" smtClean="0"/>
              <a:t> have multiple chronic disease conditions. </a:t>
            </a:r>
          </a:p>
          <a:p>
            <a:r>
              <a:rPr lang="en-US" sz="1200" kern="1200" baseline="0" dirty="0" smtClean="0">
                <a:solidFill>
                  <a:schemeClr val="tx1"/>
                </a:solidFill>
                <a:latin typeface="+mn-lt"/>
                <a:ea typeface="+mn-ea"/>
                <a:cs typeface="+mn-cs"/>
              </a:rPr>
              <a:t>As a nation, we spend 85 percent of our health care dollar on people with</a:t>
            </a:r>
          </a:p>
          <a:p>
            <a:r>
              <a:rPr lang="en-US" sz="1200" kern="1200" baseline="0" dirty="0" smtClean="0">
                <a:solidFill>
                  <a:schemeClr val="tx1"/>
                </a:solidFill>
                <a:latin typeface="+mn-lt"/>
                <a:ea typeface="+mn-ea"/>
                <a:cs typeface="+mn-cs"/>
              </a:rPr>
              <a:t>chronic conditions.</a:t>
            </a:r>
            <a:endParaRPr lang="en-US" sz="1200" dirty="0" smtClean="0"/>
          </a:p>
          <a:p>
            <a:endParaRPr lang="en-US" dirty="0" smtClean="0"/>
          </a:p>
          <a:p>
            <a:r>
              <a:rPr lang="en-US" dirty="0" smtClean="0"/>
              <a:t>70% of all deaths in the US can be attributed to cardiovascular disease, cancer, and diabetes. They are also the leading causes of disability and illness.  The risk factors for these causes of death are tobacco use, poor eating habits, inadequate physical activity, and overweight – the good news these risk factors are preventable and modifiable!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cs typeface="Arial" charset="0"/>
              </a:rPr>
              <a:t>Chronic disease accounts for 70% of all death and estimated 85% of total healthcare spending</a:t>
            </a:r>
            <a:r>
              <a:rPr lang="en-US" sz="1200" baseline="0" dirty="0" smtClean="0">
                <a:cs typeface="Arial" charset="0"/>
              </a:rPr>
              <a:t> </a:t>
            </a:r>
            <a:endParaRPr lang="en-US" sz="1200" dirty="0" smtClean="0"/>
          </a:p>
          <a:p>
            <a:endParaRPr lang="en-US" dirty="0" smtClean="0"/>
          </a:p>
          <a:p>
            <a:endParaRPr lang="en-US" dirty="0" smtClean="0"/>
          </a:p>
        </p:txBody>
      </p:sp>
      <p:sp>
        <p:nvSpPr>
          <p:cNvPr id="68612" name="Slide Number Placeholder 3"/>
          <p:cNvSpPr txBox="1">
            <a:spLocks noGrp="1"/>
          </p:cNvSpPr>
          <p:nvPr/>
        </p:nvSpPr>
        <p:spPr bwMode="auto">
          <a:xfrm>
            <a:off x="3898102" y="8829967"/>
            <a:ext cx="2982119" cy="464820"/>
          </a:xfrm>
          <a:prstGeom prst="rect">
            <a:avLst/>
          </a:prstGeom>
          <a:noFill/>
          <a:ln w="9525">
            <a:noFill/>
            <a:miter lim="800000"/>
            <a:headEnd/>
            <a:tailEnd/>
          </a:ln>
        </p:spPr>
        <p:txBody>
          <a:bodyPr lIns="92444" tIns="46222" rIns="92444" bIns="46222" anchor="b"/>
          <a:lstStyle/>
          <a:p>
            <a:pPr algn="r" fontAlgn="base">
              <a:spcBef>
                <a:spcPct val="0"/>
              </a:spcBef>
              <a:spcAft>
                <a:spcPct val="0"/>
              </a:spcAft>
            </a:pPr>
            <a:fld id="{D7610DAD-F7BC-4217-9188-A20AE65A7223}" type="slidenum">
              <a:rPr lang="en-US" sz="1200">
                <a:solidFill>
                  <a:srgbClr val="000000"/>
                </a:solidFill>
                <a:latin typeface="Arial" charset="0"/>
                <a:ea typeface="ＭＳ Ｐゴシック" charset="-128"/>
              </a:rPr>
              <a:pPr algn="r" fontAlgn="base">
                <a:spcBef>
                  <a:spcPct val="0"/>
                </a:spcBef>
                <a:spcAft>
                  <a:spcPct val="0"/>
                </a:spcAft>
              </a:pPr>
              <a:t>7</a:t>
            </a:fld>
            <a:endParaRPr lang="en-US" sz="1200" dirty="0">
              <a:solidFill>
                <a:srgbClr val="000000"/>
              </a:solidFill>
              <a:latin typeface="Arial" charset="0"/>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5A500B-418B-432C-BBB0-F1B68DA2F8E0}"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noFill/>
        </p:spPr>
      </p:sp>
      <p:sp>
        <p:nvSpPr>
          <p:cNvPr id="7171"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7172" name="Slide Number Placeholder 3"/>
          <p:cNvSpPr>
            <a:spLocks noGrp="1"/>
          </p:cNvSpPr>
          <p:nvPr>
            <p:ph type="sldNum" sz="quarter" idx="5"/>
          </p:nvPr>
        </p:nvSpPr>
        <p:spPr>
          <a:noFill/>
        </p:spPr>
        <p:txBody>
          <a:bodyPr/>
          <a:lstStyle/>
          <a:p>
            <a:fld id="{875E6BB3-976C-4765-AEED-86A90E89D756}" type="slidenum">
              <a:rPr lang="en-US">
                <a:solidFill>
                  <a:prstClr val="black"/>
                </a:solidFill>
              </a:rPr>
              <a:pPr/>
              <a:t>10</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PEBB (and now OEBB) provides some of the most robust tobacco cessation benefits in the country.  These benefits, combined with tobacco free policies, have produced results: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Only one in 20 OEBB (5%) members smokes, and one in 11 PEBB (9%) members, compared with one in 7 (14%) among Oregon’s overall employed and insured population.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Nearly three in 10 PEBB and OEBB members are obese, compared with 1 in 4 among the general employed, insured population.</a:t>
            </a:r>
          </a:p>
          <a:p>
            <a:r>
              <a:rPr lang="en-US" sz="1200" kern="1200" baseline="0" dirty="0" smtClean="0">
                <a:solidFill>
                  <a:schemeClr val="tx1"/>
                </a:solidFill>
                <a:latin typeface="+mn-lt"/>
                <a:ea typeface="+mn-ea"/>
                <a:cs typeface="+mn-cs"/>
              </a:rPr>
              <a:t> Only one in four PEBB and OEBB members consistently eats enough servings of fruits and vegetables.</a:t>
            </a:r>
          </a:p>
          <a:p>
            <a:r>
              <a:rPr lang="en-US" sz="1200" kern="1200" baseline="0" dirty="0" smtClean="0">
                <a:solidFill>
                  <a:schemeClr val="tx1"/>
                </a:solidFill>
                <a:latin typeface="+mn-lt"/>
                <a:ea typeface="+mn-ea"/>
                <a:cs typeface="+mn-cs"/>
              </a:rPr>
              <a:t> Only three in five PEBB and OEBB members consistently gets enough physical activity.</a:t>
            </a:r>
          </a:p>
          <a:p>
            <a:r>
              <a:rPr lang="en-US" sz="1200" kern="1200" baseline="0" dirty="0" smtClean="0">
                <a:solidFill>
                  <a:schemeClr val="tx1"/>
                </a:solidFill>
                <a:latin typeface="+mn-lt"/>
                <a:ea typeface="+mn-ea"/>
                <a:cs typeface="+mn-cs"/>
              </a:rPr>
              <a:t> Over 90% of PEBB and OEBB members are trying to lose or maintain weight. Identifying opportunities to expand wellness and</a:t>
            </a:r>
          </a:p>
          <a:p>
            <a:r>
              <a:rPr lang="en-US" sz="1200" kern="1200" baseline="0" dirty="0" smtClean="0">
                <a:solidFill>
                  <a:schemeClr val="tx1"/>
                </a:solidFill>
                <a:latin typeface="+mn-lt"/>
                <a:ea typeface="+mn-ea"/>
                <a:cs typeface="+mn-cs"/>
              </a:rPr>
              <a:t>weight management benefits and incorporate appropriate incentives for these will provide continued resources for this large</a:t>
            </a:r>
          </a:p>
          <a:p>
            <a:endParaRPr lang="en-US" sz="1200" kern="1200" baseline="0" dirty="0" smtClean="0">
              <a:solidFill>
                <a:schemeClr val="tx1"/>
              </a:solidFill>
              <a:latin typeface="+mn-lt"/>
              <a:ea typeface="+mn-ea"/>
              <a:cs typeface="+mn-cs"/>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kern="1200" baseline="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265A500B-418B-432C-BBB0-F1B68DA2F8E0}" type="slidenum">
              <a:rPr lang="en-US" smtClean="0">
                <a:solidFill>
                  <a:prstClr val="black"/>
                </a:solidFill>
              </a:rPr>
              <a:pPr/>
              <a:t>12</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ectangle 7"/>
          <p:cNvSpPr/>
          <p:nvPr userDrawn="1"/>
        </p:nvSpPr>
        <p:spPr>
          <a:xfrm>
            <a:off x="685800" y="2057400"/>
            <a:ext cx="7772400" cy="1524000"/>
          </a:xfrm>
          <a:prstGeom prst="rect">
            <a:avLst/>
          </a:prstGeom>
          <a:ln>
            <a:solidFill>
              <a:schemeClr val="accent3">
                <a:lumMod val="40000"/>
                <a:lumOff val="60000"/>
              </a:schemeClr>
            </a:solidFill>
          </a:ln>
          <a:effectLst>
            <a:outerShdw blurRad="40000" dist="20000" dir="5400000" rotWithShape="0">
              <a:schemeClr val="bg1">
                <a:lumMod val="50000"/>
                <a:alpha val="38000"/>
              </a:scheme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B0F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4663C7-7E41-4F2A-B853-FF6F6983DB2C}" type="datetimeFigureOut">
              <a:rPr lang="en-US" smtClean="0"/>
              <a:pPr/>
              <a:t>10/11/2011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6D6DAD-3931-4B2F-BDFF-AF34B430969D}" type="slidenum">
              <a:rPr lang="en-US" smtClean="0"/>
              <a:pPr/>
              <a:t>‹#›</a:t>
            </a:fld>
            <a:endParaRPr lang="en-US" dirty="0"/>
          </a:p>
        </p:txBody>
      </p:sp>
      <p:pic>
        <p:nvPicPr>
          <p:cNvPr id="11" name="Picture 10" descr="W@W_footer_ppt.png"/>
          <p:cNvPicPr>
            <a:picLocks noChangeAspect="1"/>
          </p:cNvPicPr>
          <p:nvPr userDrawn="1"/>
        </p:nvPicPr>
        <p:blipFill>
          <a:blip r:embed="rId2" cstate="print"/>
          <a:stretch>
            <a:fillRect/>
          </a:stretch>
        </p:blipFill>
        <p:spPr>
          <a:xfrm>
            <a:off x="6991350" y="6153150"/>
            <a:ext cx="2152650" cy="704850"/>
          </a:xfrm>
          <a:prstGeom prst="rect">
            <a:avLst/>
          </a:prstGeom>
        </p:spPr>
      </p:pic>
      <p:pic>
        <p:nvPicPr>
          <p:cNvPr id="12" name="Picture 11" descr="Wellness_ppt_header.png"/>
          <p:cNvPicPr>
            <a:picLocks noChangeAspect="1"/>
          </p:cNvPicPr>
          <p:nvPr userDrawn="1"/>
        </p:nvPicPr>
        <p:blipFill>
          <a:blip r:embed="rId3" cstate="print"/>
          <a:stretch>
            <a:fillRect/>
          </a:stretch>
        </p:blipFill>
        <p:spPr>
          <a:xfrm>
            <a:off x="685800" y="2057400"/>
            <a:ext cx="7772400" cy="1266825"/>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4663C7-7E41-4F2A-B853-FF6F6983DB2C}" type="datetimeFigureOut">
              <a:rPr lang="en-US" smtClean="0"/>
              <a:pPr/>
              <a:t>10/11/2011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6D6DAD-3931-4B2F-BDFF-AF34B430969D}" type="slidenum">
              <a:rPr lang="en-US" smtClean="0"/>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4663C7-7E41-4F2A-B853-FF6F6983DB2C}" type="datetimeFigureOut">
              <a:rPr lang="en-US" smtClean="0"/>
              <a:pPr/>
              <a:t>10/11/2011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6D6DAD-3931-4B2F-BDFF-AF34B430969D}" type="slidenum">
              <a:rPr lang="en-US" smtClean="0"/>
              <a:pPr/>
              <a:t>‹#›</a:t>
            </a:fld>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6934200" cy="7159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1430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16" descr="DaddyisFunlowres"/>
          <p:cNvPicPr>
            <a:picLocks noChangeAspect="1" noChangeArrowheads="1"/>
          </p:cNvPicPr>
          <p:nvPr/>
        </p:nvPicPr>
        <p:blipFill>
          <a:blip r:embed="rId2" cstate="print"/>
          <a:srcRect/>
          <a:stretch>
            <a:fillRect/>
          </a:stretch>
        </p:blipFill>
        <p:spPr bwMode="auto">
          <a:xfrm>
            <a:off x="171450" y="152400"/>
            <a:ext cx="6400800" cy="4256088"/>
          </a:xfrm>
          <a:prstGeom prst="rect">
            <a:avLst/>
          </a:prstGeom>
          <a:noFill/>
          <a:ln w="177800">
            <a:solidFill>
              <a:srgbClr val="A2AD00"/>
            </a:solidFill>
            <a:miter lim="800000"/>
            <a:headEnd/>
            <a:tailEnd/>
          </a:ln>
        </p:spPr>
      </p:pic>
      <p:sp>
        <p:nvSpPr>
          <p:cNvPr id="5" name="Rectangle 7"/>
          <p:cNvSpPr>
            <a:spLocks noChangeArrowheads="1"/>
          </p:cNvSpPr>
          <p:nvPr/>
        </p:nvSpPr>
        <p:spPr bwMode="auto">
          <a:xfrm>
            <a:off x="0" y="4572000"/>
            <a:ext cx="6750050" cy="838200"/>
          </a:xfrm>
          <a:prstGeom prst="rect">
            <a:avLst/>
          </a:prstGeom>
          <a:solidFill>
            <a:srgbClr val="21578A"/>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6" name="Rectangle 5"/>
          <p:cNvSpPr>
            <a:spLocks noChangeArrowheads="1"/>
          </p:cNvSpPr>
          <p:nvPr/>
        </p:nvSpPr>
        <p:spPr bwMode="auto">
          <a:xfrm>
            <a:off x="4743450" y="-266700"/>
            <a:ext cx="1828800" cy="571500"/>
          </a:xfrm>
          <a:prstGeom prst="rect">
            <a:avLst/>
          </a:prstGeom>
          <a:solidFill>
            <a:srgbClr val="895C9E">
              <a:alpha val="60001"/>
            </a:srgbClr>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7" name="Rectangle 6"/>
          <p:cNvSpPr>
            <a:spLocks noChangeArrowheads="1"/>
          </p:cNvSpPr>
          <p:nvPr/>
        </p:nvSpPr>
        <p:spPr bwMode="auto">
          <a:xfrm>
            <a:off x="4743450" y="152400"/>
            <a:ext cx="1828800" cy="533400"/>
          </a:xfrm>
          <a:prstGeom prst="rect">
            <a:avLst/>
          </a:prstGeom>
          <a:solidFill>
            <a:srgbClr val="895C9E"/>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pic>
        <p:nvPicPr>
          <p:cNvPr id="8" name="Picture 12" descr="PSHP logo_fin_v_rgb"/>
          <p:cNvPicPr>
            <a:picLocks noChangeAspect="1" noChangeArrowheads="1"/>
          </p:cNvPicPr>
          <p:nvPr/>
        </p:nvPicPr>
        <p:blipFill>
          <a:blip r:embed="rId3" cstate="print"/>
          <a:srcRect/>
          <a:stretch>
            <a:fillRect/>
          </a:stretch>
        </p:blipFill>
        <p:spPr bwMode="auto">
          <a:xfrm>
            <a:off x="7391400" y="5967413"/>
            <a:ext cx="1600200" cy="814387"/>
          </a:xfrm>
          <a:prstGeom prst="rect">
            <a:avLst/>
          </a:prstGeom>
          <a:noFill/>
          <a:ln w="9525">
            <a:noFill/>
            <a:miter lim="800000"/>
            <a:headEnd/>
            <a:tailEnd/>
          </a:ln>
        </p:spPr>
      </p:pic>
      <p:sp>
        <p:nvSpPr>
          <p:cNvPr id="69635" name="Rectangle 3"/>
          <p:cNvSpPr>
            <a:spLocks noGrp="1" noChangeArrowheads="1"/>
          </p:cNvSpPr>
          <p:nvPr>
            <p:ph type="subTitle" idx="1"/>
          </p:nvPr>
        </p:nvSpPr>
        <p:spPr>
          <a:xfrm>
            <a:off x="141288" y="5562600"/>
            <a:ext cx="6477000" cy="1219200"/>
          </a:xfrm>
        </p:spPr>
        <p:txBody>
          <a:bodyPr/>
          <a:lstStyle>
            <a:lvl1pPr marL="0" indent="0" algn="ctr">
              <a:buFontTx/>
              <a:buNone/>
              <a:defRPr sz="1800"/>
            </a:lvl1pPr>
          </a:lstStyle>
          <a:p>
            <a:r>
              <a:rPr lang="en-US" smtClean="0"/>
              <a:t>Click to edit Master subtitle style</a:t>
            </a:r>
            <a:endParaRPr lang="en-US"/>
          </a:p>
        </p:txBody>
      </p:sp>
      <p:sp>
        <p:nvSpPr>
          <p:cNvPr id="69634" name="Rectangle 2"/>
          <p:cNvSpPr>
            <a:spLocks noGrp="1" noChangeArrowheads="1"/>
          </p:cNvSpPr>
          <p:nvPr>
            <p:ph type="ctrTitle"/>
          </p:nvPr>
        </p:nvSpPr>
        <p:spPr>
          <a:xfrm>
            <a:off x="53975" y="4648200"/>
            <a:ext cx="6629400" cy="685800"/>
          </a:xfrm>
        </p:spPr>
        <p:txBody>
          <a:bodyPr/>
          <a:lstStyle>
            <a:lvl1pPr algn="ctr">
              <a:defRPr sz="1800"/>
            </a:lvl1pPr>
          </a:lstStyle>
          <a:p>
            <a:r>
              <a:rPr lang="en-US" smtClean="0"/>
              <a:t>Click to edit Master title style</a:t>
            </a:r>
            <a:endParaRPr lang="en-US"/>
          </a:p>
        </p:txBody>
      </p:sp>
      <p:sp>
        <p:nvSpPr>
          <p:cNvPr id="9" name="Rectangle 20"/>
          <p:cNvSpPr>
            <a:spLocks noGrp="1" noChangeArrowheads="1"/>
          </p:cNvSpPr>
          <p:nvPr>
            <p:ph type="ftr" sz="quarter" idx="10"/>
          </p:nvPr>
        </p:nvSpPr>
        <p:spPr bwMode="auto">
          <a:xfrm>
            <a:off x="4724400" y="152400"/>
            <a:ext cx="18288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2400" b="1" smtClean="0">
                <a:solidFill>
                  <a:schemeClr val="bg1"/>
                </a:solidFill>
              </a:defRPr>
            </a:lvl1pPr>
          </a:lstStyle>
          <a:p>
            <a:pPr fontAlgn="base">
              <a:spcBef>
                <a:spcPct val="0"/>
              </a:spcBef>
              <a:spcAft>
                <a:spcPct val="0"/>
              </a:spcAft>
              <a:defRPr/>
            </a:pPr>
            <a:endParaRPr lang="en-US">
              <a:solidFill>
                <a:srgbClr val="FFFFFF"/>
              </a:solidFill>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A5312BA-5E85-4C7B-BA3A-EA891783B95D}" type="datetimeFigureOut">
              <a:rPr lang="en-US" smtClean="0"/>
              <a:pPr/>
              <a:t>10/11/2011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1B89C33-3C33-4FD8-8858-2415AD706351}" type="slidenum">
              <a:rPr lang="en-US" smtClean="0"/>
              <a:pPr/>
              <a:t>‹#›</a:t>
            </a:fld>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5312BA-5E85-4C7B-BA3A-EA891783B95D}" type="datetimeFigureOut">
              <a:rPr lang="en-US" smtClean="0">
                <a:solidFill>
                  <a:prstClr val="black">
                    <a:tint val="75000"/>
                  </a:prstClr>
                </a:solidFill>
              </a:rPr>
              <a:pPr/>
              <a:t>10/11/2011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B89C33-3C33-4FD8-8858-2415AD70635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5312BA-5E85-4C7B-BA3A-EA891783B95D}" type="datetimeFigureOut">
              <a:rPr lang="en-US" smtClean="0">
                <a:solidFill>
                  <a:prstClr val="black">
                    <a:tint val="75000"/>
                  </a:prstClr>
                </a:solidFill>
              </a:rPr>
              <a:pPr/>
              <a:t>10/11/2011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B89C33-3C33-4FD8-8858-2415AD70635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hasCustomPrompt="1"/>
          </p:nvPr>
        </p:nvSpPr>
        <p:spPr/>
        <p:txBody>
          <a:bodyPr/>
          <a:lstStyle>
            <a:lvl1pPr>
              <a:buClr>
                <a:srgbClr val="FF3300"/>
              </a:buClr>
              <a:defRPr/>
            </a:lvl1pPr>
            <a:lvl3pPr>
              <a:buClr>
                <a:srgbClr val="FF0000"/>
              </a:buClr>
              <a:defRPr>
                <a:solidFill>
                  <a:srgbClr val="1D4B21"/>
                </a:solidFill>
              </a:defRPr>
            </a:lvl3pPr>
            <a:lvl4pPr>
              <a:buClr>
                <a:srgbClr val="FF0000"/>
              </a:buClr>
              <a:defRPr>
                <a:solidFill>
                  <a:srgbClr val="1D4B21"/>
                </a:solidFill>
              </a:defRPr>
            </a:lvl4pPr>
            <a:lvl5pPr>
              <a:buClr>
                <a:srgbClr val="FF0000"/>
              </a:buClr>
              <a:defRPr>
                <a:solidFill>
                  <a:srgbClr val="1D4B21"/>
                </a:solidFill>
              </a:defRPr>
            </a:lvl5pPr>
          </a:lstStyle>
          <a:p>
            <a:r>
              <a:rPr lang="en-US" smtClean="0"/>
              <a:t>Second </a:t>
            </a:r>
            <a:r>
              <a:rPr lang="en-US" dirty="0" smtClean="0"/>
              <a:t>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14663C7-7E41-4F2A-B853-FF6F6983DB2C}" type="datetimeFigureOut">
              <a:rPr lang="en-US" smtClean="0"/>
              <a:pPr/>
              <a:t>10/11/2011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6D6DAD-3931-4B2F-BDFF-AF34B430969D}" type="slidenum">
              <a:rPr lang="en-US" smtClean="0"/>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4663C7-7E41-4F2A-B853-FF6F6983DB2C}" type="datetimeFigureOut">
              <a:rPr lang="en-US" smtClean="0"/>
              <a:pPr/>
              <a:t>10/11/2011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6D6DAD-3931-4B2F-BDFF-AF34B430969D}" type="slidenum">
              <a:rPr lang="en-US" smtClean="0"/>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4663C7-7E41-4F2A-B853-FF6F6983DB2C}" type="datetimeFigureOut">
              <a:rPr lang="en-US" smtClean="0"/>
              <a:pPr/>
              <a:t>10/11/2011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6D6DAD-3931-4B2F-BDFF-AF34B430969D}" type="slidenum">
              <a:rPr lang="en-US" smtClean="0"/>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4663C7-7E41-4F2A-B853-FF6F6983DB2C}" type="datetimeFigureOut">
              <a:rPr lang="en-US" smtClean="0"/>
              <a:pPr/>
              <a:t>10/11/2011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6D6DAD-3931-4B2F-BDFF-AF34B430969D}" type="slidenum">
              <a:rPr lang="en-US" smtClean="0"/>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4663C7-7E41-4F2A-B853-FF6F6983DB2C}" type="datetimeFigureOut">
              <a:rPr lang="en-US" smtClean="0"/>
              <a:pPr/>
              <a:t>10/11/2011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6D6DAD-3931-4B2F-BDFF-AF34B430969D}" type="slidenum">
              <a:rPr lang="en-US" smtClean="0"/>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4663C7-7E41-4F2A-B853-FF6F6983DB2C}" type="datetimeFigureOut">
              <a:rPr lang="en-US" smtClean="0"/>
              <a:pPr/>
              <a:t>10/11/2011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6D6DAD-3931-4B2F-BDFF-AF34B430969D}"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4663C7-7E41-4F2A-B853-FF6F6983DB2C}" type="datetimeFigureOut">
              <a:rPr lang="en-US" smtClean="0"/>
              <a:pPr/>
              <a:t>10/11/2011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6D6DAD-3931-4B2F-BDFF-AF34B430969D}" type="slidenum">
              <a:rPr lang="en-US" smtClean="0"/>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4663C7-7E41-4F2A-B853-FF6F6983DB2C}" type="datetimeFigureOut">
              <a:rPr lang="en-US" smtClean="0"/>
              <a:pPr/>
              <a:t>10/11/2011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6D6DAD-3931-4B2F-BDFF-AF34B430969D}" type="slidenum">
              <a:rPr lang="en-US" smtClean="0"/>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11.xml"/><Relationship Id="rId1" Type="http://schemas.openxmlformats.org/officeDocument/2006/relationships/slideLayout" Target="../slideLayouts/slideLayout14.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5.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6.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82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524000"/>
          </a:xfrm>
          <a:prstGeom prst="rect">
            <a:avLst/>
          </a:prstGeom>
          <a:ln>
            <a:noFill/>
          </a:ln>
          <a:effectLst>
            <a:outerShdw blurRad="40000" dist="20000" dir="5400000" rotWithShape="0">
              <a:schemeClr val="bg1">
                <a:lumMod val="50000"/>
                <a:alpha val="38000"/>
              </a:scheme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Placeholder 1"/>
          <p:cNvSpPr>
            <a:spLocks noGrp="1"/>
          </p:cNvSpPr>
          <p:nvPr>
            <p:ph type="title"/>
          </p:nvPr>
        </p:nvSpPr>
        <p:spPr>
          <a:xfrm>
            <a:off x="457200" y="274638"/>
            <a:ext cx="8229600" cy="10969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76400"/>
            <a:ext cx="8229600" cy="4449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4663C7-7E41-4F2A-B853-FF6F6983DB2C}" type="datetimeFigureOut">
              <a:rPr lang="en-US" smtClean="0"/>
              <a:pPr/>
              <a:t>10/11/2011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6D6DAD-3931-4B2F-BDFF-AF34B430969D}" type="slidenum">
              <a:rPr lang="en-US" smtClean="0"/>
              <a:pPr/>
              <a:t>‹#›</a:t>
            </a:fld>
            <a:endParaRPr lang="en-US" dirty="0"/>
          </a:p>
        </p:txBody>
      </p:sp>
      <p:pic>
        <p:nvPicPr>
          <p:cNvPr id="9" name="Picture 8" descr="W@W_footer_ppt.png"/>
          <p:cNvPicPr>
            <a:picLocks noChangeAspect="1"/>
          </p:cNvPicPr>
          <p:nvPr userDrawn="1"/>
        </p:nvPicPr>
        <p:blipFill>
          <a:blip r:embed="rId13" cstate="print"/>
          <a:stretch>
            <a:fillRect/>
          </a:stretch>
        </p:blipFill>
        <p:spPr>
          <a:xfrm>
            <a:off x="6991350" y="6153150"/>
            <a:ext cx="2152650" cy="704850"/>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p:fade/>
  </p:transition>
  <p:txStyles>
    <p:titleStyle>
      <a:lvl1pPr algn="ctr" defTabSz="914400" rtl="0" eaLnBrk="1" latinLnBrk="0" hangingPunct="1">
        <a:spcBef>
          <a:spcPct val="0"/>
        </a:spcBef>
        <a:buNone/>
        <a:defRPr sz="3600" b="1" kern="1200" cap="all" baseline="0">
          <a:solidFill>
            <a:srgbClr val="FF66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1D4B21"/>
          </a:solidFill>
          <a:latin typeface="+mn-lt"/>
          <a:ea typeface="+mn-ea"/>
          <a:cs typeface="+mn-cs"/>
        </a:defRPr>
      </a:lvl1pPr>
      <a:lvl2pPr marL="742950" indent="-285750" algn="l" defTabSz="914400" rtl="0" eaLnBrk="1" latinLnBrk="0" hangingPunct="1">
        <a:spcBef>
          <a:spcPct val="20000"/>
        </a:spcBef>
        <a:buClr>
          <a:srgbClr val="FF0000"/>
        </a:buClr>
        <a:buFont typeface="Arial" pitchFamily="34" charset="0"/>
        <a:buChar char="–"/>
        <a:defRPr sz="2800" kern="1200">
          <a:solidFill>
            <a:srgbClr val="1D4B21"/>
          </a:solidFill>
          <a:latin typeface="+mn-lt"/>
          <a:ea typeface="+mn-ea"/>
          <a:cs typeface="+mn-cs"/>
        </a:defRPr>
      </a:lvl2pPr>
      <a:lvl3pPr marL="1143000" indent="-228600" algn="l" defTabSz="914400" rtl="0" eaLnBrk="1" latinLnBrk="0" hangingPunct="1">
        <a:spcBef>
          <a:spcPct val="20000"/>
        </a:spcBef>
        <a:buClr>
          <a:srgbClr val="FF0000"/>
        </a:buClr>
        <a:buFont typeface="Arial" pitchFamily="34" charset="0"/>
        <a:buChar char="•"/>
        <a:defRPr sz="2400" kern="1200">
          <a:solidFill>
            <a:srgbClr val="1D4B21"/>
          </a:solidFill>
          <a:latin typeface="+mn-lt"/>
          <a:ea typeface="+mn-ea"/>
          <a:cs typeface="+mn-cs"/>
        </a:defRPr>
      </a:lvl3pPr>
      <a:lvl4pPr marL="1600200" indent="-228600" algn="l" defTabSz="914400" rtl="0" eaLnBrk="1" latinLnBrk="0" hangingPunct="1">
        <a:spcBef>
          <a:spcPct val="20000"/>
        </a:spcBef>
        <a:buClr>
          <a:srgbClr val="FF0000"/>
        </a:buClr>
        <a:buFont typeface="Arial" pitchFamily="34" charset="0"/>
        <a:buChar char="–"/>
        <a:defRPr sz="2000" kern="1200">
          <a:solidFill>
            <a:srgbClr val="1D4B21"/>
          </a:solidFill>
          <a:latin typeface="+mn-lt"/>
          <a:ea typeface="+mn-ea"/>
          <a:cs typeface="+mn-cs"/>
        </a:defRPr>
      </a:lvl4pPr>
      <a:lvl5pPr marL="2057400" indent="-228600" algn="l" defTabSz="914400" rtl="0" eaLnBrk="1" latinLnBrk="0" hangingPunct="1">
        <a:spcBef>
          <a:spcPct val="20000"/>
        </a:spcBef>
        <a:buClr>
          <a:srgbClr val="FF0000"/>
        </a:buClr>
        <a:buFont typeface="Arial" pitchFamily="34" charset="0"/>
        <a:buChar char="»"/>
        <a:defRPr sz="2000" kern="1200">
          <a:solidFill>
            <a:srgbClr val="1D4B2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1430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7" name="Picture 7" descr="PSHP logo_fin_v_rgb"/>
          <p:cNvPicPr>
            <a:picLocks noChangeAspect="1" noChangeArrowheads="1"/>
          </p:cNvPicPr>
          <p:nvPr/>
        </p:nvPicPr>
        <p:blipFill>
          <a:blip r:embed="rId2" cstate="print"/>
          <a:srcRect/>
          <a:stretch>
            <a:fillRect/>
          </a:stretch>
        </p:blipFill>
        <p:spPr bwMode="auto">
          <a:xfrm>
            <a:off x="7391400" y="5967413"/>
            <a:ext cx="1600200" cy="814387"/>
          </a:xfrm>
          <a:prstGeom prst="rect">
            <a:avLst/>
          </a:prstGeom>
          <a:noFill/>
          <a:ln w="9525">
            <a:noFill/>
            <a:miter lim="800000"/>
            <a:headEnd/>
            <a:tailEnd/>
          </a:ln>
        </p:spPr>
      </p:pic>
      <p:sp>
        <p:nvSpPr>
          <p:cNvPr id="68616" name="Rectangle 8"/>
          <p:cNvSpPr>
            <a:spLocks noChangeArrowheads="1"/>
          </p:cNvSpPr>
          <p:nvPr/>
        </p:nvSpPr>
        <p:spPr bwMode="auto">
          <a:xfrm>
            <a:off x="7315200" y="0"/>
            <a:ext cx="1828800" cy="342900"/>
          </a:xfrm>
          <a:prstGeom prst="rect">
            <a:avLst/>
          </a:prstGeom>
          <a:solidFill>
            <a:srgbClr val="895C9E">
              <a:alpha val="60001"/>
            </a:srgbClr>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68617" name="Rectangle 9"/>
          <p:cNvSpPr>
            <a:spLocks noChangeArrowheads="1"/>
          </p:cNvSpPr>
          <p:nvPr/>
        </p:nvSpPr>
        <p:spPr bwMode="auto">
          <a:xfrm>
            <a:off x="7315200" y="228600"/>
            <a:ext cx="1828800" cy="533400"/>
          </a:xfrm>
          <a:prstGeom prst="rect">
            <a:avLst/>
          </a:prstGeom>
          <a:solidFill>
            <a:srgbClr val="895C9E"/>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68619" name="Rectangle 11"/>
          <p:cNvSpPr>
            <a:spLocks noChangeArrowheads="1"/>
          </p:cNvSpPr>
          <p:nvPr/>
        </p:nvSpPr>
        <p:spPr bwMode="auto">
          <a:xfrm>
            <a:off x="0" y="0"/>
            <a:ext cx="7315200" cy="762000"/>
          </a:xfrm>
          <a:prstGeom prst="rect">
            <a:avLst/>
          </a:prstGeom>
          <a:solidFill>
            <a:srgbClr val="A2AD00"/>
          </a:solidFill>
          <a:ln w="9525">
            <a:noFill/>
            <a:miter lim="800000"/>
            <a:headEnd/>
            <a:tailEnd/>
          </a:ln>
        </p:spPr>
        <p:txBody>
          <a:bodyPr/>
          <a:lstStyle/>
          <a:p>
            <a:pPr fontAlgn="base">
              <a:spcBef>
                <a:spcPct val="0"/>
              </a:spcBef>
              <a:spcAft>
                <a:spcPct val="0"/>
              </a:spcAft>
              <a:defRPr/>
            </a:pPr>
            <a:endParaRPr lang="en-US" sz="4000" b="1">
              <a:solidFill>
                <a:srgbClr val="FFFFFF"/>
              </a:solidFill>
            </a:endParaRPr>
          </a:p>
        </p:txBody>
      </p:sp>
      <p:sp>
        <p:nvSpPr>
          <p:cNvPr id="1031" name="Rectangle 2"/>
          <p:cNvSpPr>
            <a:spLocks noGrp="1" noChangeArrowheads="1"/>
          </p:cNvSpPr>
          <p:nvPr>
            <p:ph type="title"/>
          </p:nvPr>
        </p:nvSpPr>
        <p:spPr bwMode="auto">
          <a:xfrm>
            <a:off x="304800" y="0"/>
            <a:ext cx="6934200" cy="715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transition>
    <p:fade/>
  </p:transition>
  <p:txStyles>
    <p:titleStyle>
      <a:lvl1pPr algn="l" rtl="0" eaLnBrk="1" fontAlgn="base" hangingPunct="1">
        <a:spcBef>
          <a:spcPct val="0"/>
        </a:spcBef>
        <a:spcAft>
          <a:spcPct val="0"/>
        </a:spcAft>
        <a:defRPr sz="4000" b="1">
          <a:solidFill>
            <a:schemeClr val="bg1"/>
          </a:solidFill>
          <a:latin typeface="+mj-lt"/>
          <a:ea typeface="+mj-ea"/>
          <a:cs typeface="+mj-cs"/>
        </a:defRPr>
      </a:lvl1pPr>
      <a:lvl2pPr algn="l" rtl="0" eaLnBrk="1" fontAlgn="base" hangingPunct="1">
        <a:spcBef>
          <a:spcPct val="0"/>
        </a:spcBef>
        <a:spcAft>
          <a:spcPct val="0"/>
        </a:spcAft>
        <a:defRPr sz="4000" b="1">
          <a:solidFill>
            <a:schemeClr val="bg1"/>
          </a:solidFill>
          <a:latin typeface="Arial" charset="0"/>
          <a:cs typeface="Arial" charset="0"/>
        </a:defRPr>
      </a:lvl2pPr>
      <a:lvl3pPr algn="l" rtl="0" eaLnBrk="1" fontAlgn="base" hangingPunct="1">
        <a:spcBef>
          <a:spcPct val="0"/>
        </a:spcBef>
        <a:spcAft>
          <a:spcPct val="0"/>
        </a:spcAft>
        <a:defRPr sz="4000" b="1">
          <a:solidFill>
            <a:schemeClr val="bg1"/>
          </a:solidFill>
          <a:latin typeface="Arial" charset="0"/>
          <a:cs typeface="Arial" charset="0"/>
        </a:defRPr>
      </a:lvl3pPr>
      <a:lvl4pPr algn="l" rtl="0" eaLnBrk="1" fontAlgn="base" hangingPunct="1">
        <a:spcBef>
          <a:spcPct val="0"/>
        </a:spcBef>
        <a:spcAft>
          <a:spcPct val="0"/>
        </a:spcAft>
        <a:defRPr sz="4000" b="1">
          <a:solidFill>
            <a:schemeClr val="bg1"/>
          </a:solidFill>
          <a:latin typeface="Arial" charset="0"/>
          <a:cs typeface="Arial" charset="0"/>
        </a:defRPr>
      </a:lvl4pPr>
      <a:lvl5pPr algn="l" rtl="0" eaLnBrk="1" fontAlgn="base" hangingPunct="1">
        <a:spcBef>
          <a:spcPct val="0"/>
        </a:spcBef>
        <a:spcAft>
          <a:spcPct val="0"/>
        </a:spcAft>
        <a:defRPr sz="4000" b="1">
          <a:solidFill>
            <a:schemeClr val="bg1"/>
          </a:solidFill>
          <a:latin typeface="Arial" charset="0"/>
          <a:cs typeface="Arial" charset="0"/>
        </a:defRPr>
      </a:lvl5pPr>
      <a:lvl6pPr marL="457200" algn="l" rtl="0" eaLnBrk="1" fontAlgn="base" hangingPunct="1">
        <a:spcBef>
          <a:spcPct val="0"/>
        </a:spcBef>
        <a:spcAft>
          <a:spcPct val="0"/>
        </a:spcAft>
        <a:defRPr sz="4000" b="1">
          <a:solidFill>
            <a:schemeClr val="bg1"/>
          </a:solidFill>
          <a:latin typeface="Arial" charset="0"/>
          <a:cs typeface="Arial" charset="0"/>
        </a:defRPr>
      </a:lvl6pPr>
      <a:lvl7pPr marL="914400" algn="l" rtl="0" eaLnBrk="1" fontAlgn="base" hangingPunct="1">
        <a:spcBef>
          <a:spcPct val="0"/>
        </a:spcBef>
        <a:spcAft>
          <a:spcPct val="0"/>
        </a:spcAft>
        <a:defRPr sz="4000" b="1">
          <a:solidFill>
            <a:schemeClr val="bg1"/>
          </a:solidFill>
          <a:latin typeface="Arial" charset="0"/>
          <a:cs typeface="Arial" charset="0"/>
        </a:defRPr>
      </a:lvl7pPr>
      <a:lvl8pPr marL="1371600" algn="l" rtl="0" eaLnBrk="1" fontAlgn="base" hangingPunct="1">
        <a:spcBef>
          <a:spcPct val="0"/>
        </a:spcBef>
        <a:spcAft>
          <a:spcPct val="0"/>
        </a:spcAft>
        <a:defRPr sz="4000" b="1">
          <a:solidFill>
            <a:schemeClr val="bg1"/>
          </a:solidFill>
          <a:latin typeface="Arial" charset="0"/>
          <a:cs typeface="Arial" charset="0"/>
        </a:defRPr>
      </a:lvl8pPr>
      <a:lvl9pPr marL="1828800" algn="l" rtl="0" eaLnBrk="1" fontAlgn="base" hangingPunct="1">
        <a:spcBef>
          <a:spcPct val="0"/>
        </a:spcBef>
        <a:spcAft>
          <a:spcPct val="0"/>
        </a:spcAft>
        <a:defRPr sz="4000" b="1">
          <a:solidFill>
            <a:schemeClr val="bg1"/>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1430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7" name="Picture 7" descr="PSHP logo_fin_v_rgb"/>
          <p:cNvPicPr>
            <a:picLocks noChangeAspect="1" noChangeArrowheads="1"/>
          </p:cNvPicPr>
          <p:nvPr/>
        </p:nvPicPr>
        <p:blipFill>
          <a:blip r:embed="rId3" cstate="print"/>
          <a:srcRect/>
          <a:stretch>
            <a:fillRect/>
          </a:stretch>
        </p:blipFill>
        <p:spPr bwMode="auto">
          <a:xfrm>
            <a:off x="7391400" y="5967413"/>
            <a:ext cx="1600200" cy="814387"/>
          </a:xfrm>
          <a:prstGeom prst="rect">
            <a:avLst/>
          </a:prstGeom>
          <a:noFill/>
          <a:ln w="9525">
            <a:noFill/>
            <a:miter lim="800000"/>
            <a:headEnd/>
            <a:tailEnd/>
          </a:ln>
        </p:spPr>
      </p:pic>
      <p:sp>
        <p:nvSpPr>
          <p:cNvPr id="68616" name="Rectangle 8"/>
          <p:cNvSpPr>
            <a:spLocks noChangeArrowheads="1"/>
          </p:cNvSpPr>
          <p:nvPr/>
        </p:nvSpPr>
        <p:spPr bwMode="auto">
          <a:xfrm>
            <a:off x="7315200" y="0"/>
            <a:ext cx="1828800" cy="342900"/>
          </a:xfrm>
          <a:prstGeom prst="rect">
            <a:avLst/>
          </a:prstGeom>
          <a:solidFill>
            <a:srgbClr val="895C9E">
              <a:alpha val="60001"/>
            </a:srgbClr>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68617" name="Rectangle 9"/>
          <p:cNvSpPr>
            <a:spLocks noChangeArrowheads="1"/>
          </p:cNvSpPr>
          <p:nvPr/>
        </p:nvSpPr>
        <p:spPr bwMode="auto">
          <a:xfrm>
            <a:off x="7315200" y="228600"/>
            <a:ext cx="1828800" cy="533400"/>
          </a:xfrm>
          <a:prstGeom prst="rect">
            <a:avLst/>
          </a:prstGeom>
          <a:solidFill>
            <a:srgbClr val="895C9E"/>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68619" name="Rectangle 11"/>
          <p:cNvSpPr>
            <a:spLocks noChangeArrowheads="1"/>
          </p:cNvSpPr>
          <p:nvPr/>
        </p:nvSpPr>
        <p:spPr bwMode="auto">
          <a:xfrm>
            <a:off x="0" y="0"/>
            <a:ext cx="7315200" cy="762000"/>
          </a:xfrm>
          <a:prstGeom prst="rect">
            <a:avLst/>
          </a:prstGeom>
          <a:solidFill>
            <a:srgbClr val="A2AD00"/>
          </a:solidFill>
          <a:ln w="9525">
            <a:noFill/>
            <a:miter lim="800000"/>
            <a:headEnd/>
            <a:tailEnd/>
          </a:ln>
        </p:spPr>
        <p:txBody>
          <a:bodyPr/>
          <a:lstStyle/>
          <a:p>
            <a:pPr fontAlgn="base">
              <a:spcBef>
                <a:spcPct val="0"/>
              </a:spcBef>
              <a:spcAft>
                <a:spcPct val="0"/>
              </a:spcAft>
              <a:defRPr/>
            </a:pPr>
            <a:endParaRPr lang="en-US" sz="4000" b="1">
              <a:solidFill>
                <a:srgbClr val="FFFFFF"/>
              </a:solidFill>
            </a:endParaRPr>
          </a:p>
        </p:txBody>
      </p:sp>
      <p:sp>
        <p:nvSpPr>
          <p:cNvPr id="1031" name="Rectangle 2"/>
          <p:cNvSpPr>
            <a:spLocks noGrp="1" noChangeArrowheads="1"/>
          </p:cNvSpPr>
          <p:nvPr>
            <p:ph type="title"/>
          </p:nvPr>
        </p:nvSpPr>
        <p:spPr bwMode="auto">
          <a:xfrm>
            <a:off x="304800" y="0"/>
            <a:ext cx="6934200" cy="715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02" r:id="rId1"/>
  </p:sldLayoutIdLst>
  <p:transition>
    <p:fade/>
  </p:transition>
  <p:txStyles>
    <p:titleStyle>
      <a:lvl1pPr algn="l" rtl="0" eaLnBrk="1" fontAlgn="base" hangingPunct="1">
        <a:spcBef>
          <a:spcPct val="0"/>
        </a:spcBef>
        <a:spcAft>
          <a:spcPct val="0"/>
        </a:spcAft>
        <a:defRPr sz="4000" b="1">
          <a:solidFill>
            <a:schemeClr val="bg1"/>
          </a:solidFill>
          <a:latin typeface="+mj-lt"/>
          <a:ea typeface="+mj-ea"/>
          <a:cs typeface="+mj-cs"/>
        </a:defRPr>
      </a:lvl1pPr>
      <a:lvl2pPr algn="l" rtl="0" eaLnBrk="1" fontAlgn="base" hangingPunct="1">
        <a:spcBef>
          <a:spcPct val="0"/>
        </a:spcBef>
        <a:spcAft>
          <a:spcPct val="0"/>
        </a:spcAft>
        <a:defRPr sz="4000" b="1">
          <a:solidFill>
            <a:schemeClr val="bg1"/>
          </a:solidFill>
          <a:latin typeface="Arial" charset="0"/>
          <a:cs typeface="Arial" charset="0"/>
        </a:defRPr>
      </a:lvl2pPr>
      <a:lvl3pPr algn="l" rtl="0" eaLnBrk="1" fontAlgn="base" hangingPunct="1">
        <a:spcBef>
          <a:spcPct val="0"/>
        </a:spcBef>
        <a:spcAft>
          <a:spcPct val="0"/>
        </a:spcAft>
        <a:defRPr sz="4000" b="1">
          <a:solidFill>
            <a:schemeClr val="bg1"/>
          </a:solidFill>
          <a:latin typeface="Arial" charset="0"/>
          <a:cs typeface="Arial" charset="0"/>
        </a:defRPr>
      </a:lvl3pPr>
      <a:lvl4pPr algn="l" rtl="0" eaLnBrk="1" fontAlgn="base" hangingPunct="1">
        <a:spcBef>
          <a:spcPct val="0"/>
        </a:spcBef>
        <a:spcAft>
          <a:spcPct val="0"/>
        </a:spcAft>
        <a:defRPr sz="4000" b="1">
          <a:solidFill>
            <a:schemeClr val="bg1"/>
          </a:solidFill>
          <a:latin typeface="Arial" charset="0"/>
          <a:cs typeface="Arial" charset="0"/>
        </a:defRPr>
      </a:lvl4pPr>
      <a:lvl5pPr algn="l" rtl="0" eaLnBrk="1" fontAlgn="base" hangingPunct="1">
        <a:spcBef>
          <a:spcPct val="0"/>
        </a:spcBef>
        <a:spcAft>
          <a:spcPct val="0"/>
        </a:spcAft>
        <a:defRPr sz="4000" b="1">
          <a:solidFill>
            <a:schemeClr val="bg1"/>
          </a:solidFill>
          <a:latin typeface="Arial" charset="0"/>
          <a:cs typeface="Arial" charset="0"/>
        </a:defRPr>
      </a:lvl5pPr>
      <a:lvl6pPr marL="457200" algn="l" rtl="0" eaLnBrk="1" fontAlgn="base" hangingPunct="1">
        <a:spcBef>
          <a:spcPct val="0"/>
        </a:spcBef>
        <a:spcAft>
          <a:spcPct val="0"/>
        </a:spcAft>
        <a:defRPr sz="4000" b="1">
          <a:solidFill>
            <a:schemeClr val="bg1"/>
          </a:solidFill>
          <a:latin typeface="Arial" charset="0"/>
          <a:cs typeface="Arial" charset="0"/>
        </a:defRPr>
      </a:lvl6pPr>
      <a:lvl7pPr marL="914400" algn="l" rtl="0" eaLnBrk="1" fontAlgn="base" hangingPunct="1">
        <a:spcBef>
          <a:spcPct val="0"/>
        </a:spcBef>
        <a:spcAft>
          <a:spcPct val="0"/>
        </a:spcAft>
        <a:defRPr sz="4000" b="1">
          <a:solidFill>
            <a:schemeClr val="bg1"/>
          </a:solidFill>
          <a:latin typeface="Arial" charset="0"/>
          <a:cs typeface="Arial" charset="0"/>
        </a:defRPr>
      </a:lvl7pPr>
      <a:lvl8pPr marL="1371600" algn="l" rtl="0" eaLnBrk="1" fontAlgn="base" hangingPunct="1">
        <a:spcBef>
          <a:spcPct val="0"/>
        </a:spcBef>
        <a:spcAft>
          <a:spcPct val="0"/>
        </a:spcAft>
        <a:defRPr sz="4000" b="1">
          <a:solidFill>
            <a:schemeClr val="bg1"/>
          </a:solidFill>
          <a:latin typeface="Arial" charset="0"/>
          <a:cs typeface="Arial" charset="0"/>
        </a:defRPr>
      </a:lvl8pPr>
      <a:lvl9pPr marL="1828800" algn="l" rtl="0" eaLnBrk="1" fontAlgn="base" hangingPunct="1">
        <a:spcBef>
          <a:spcPct val="0"/>
        </a:spcBef>
        <a:spcAft>
          <a:spcPct val="0"/>
        </a:spcAft>
        <a:defRPr sz="4000" b="1">
          <a:solidFill>
            <a:schemeClr val="bg1"/>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5312BA-5E85-4C7B-BA3A-EA891783B95D}" type="datetimeFigureOut">
              <a:rPr lang="en-US" smtClean="0">
                <a:solidFill>
                  <a:prstClr val="black">
                    <a:tint val="75000"/>
                  </a:prstClr>
                </a:solidFill>
              </a:rPr>
              <a:pPr/>
              <a:t>10/11/2011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B89C33-3C33-4FD8-8858-2415AD70635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04" r:id="rId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5312BA-5E85-4C7B-BA3A-EA891783B95D}" type="datetimeFigureOut">
              <a:rPr lang="en-US" smtClean="0">
                <a:solidFill>
                  <a:prstClr val="black">
                    <a:tint val="75000"/>
                  </a:prstClr>
                </a:solidFill>
              </a:rPr>
              <a:pPr/>
              <a:t>10/11/2011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B89C33-3C33-4FD8-8858-2415AD70635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12" r:id="rId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1430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7" name="Picture 7" descr="PSHP logo_fin_v_rgb"/>
          <p:cNvPicPr>
            <a:picLocks noChangeAspect="1" noChangeArrowheads="1"/>
          </p:cNvPicPr>
          <p:nvPr/>
        </p:nvPicPr>
        <p:blipFill>
          <a:blip r:embed="rId3" cstate="print"/>
          <a:srcRect/>
          <a:stretch>
            <a:fillRect/>
          </a:stretch>
        </p:blipFill>
        <p:spPr bwMode="auto">
          <a:xfrm>
            <a:off x="7391400" y="5967413"/>
            <a:ext cx="1600200" cy="814387"/>
          </a:xfrm>
          <a:prstGeom prst="rect">
            <a:avLst/>
          </a:prstGeom>
          <a:noFill/>
          <a:ln w="9525">
            <a:noFill/>
            <a:miter lim="800000"/>
            <a:headEnd/>
            <a:tailEnd/>
          </a:ln>
        </p:spPr>
      </p:pic>
      <p:sp>
        <p:nvSpPr>
          <p:cNvPr id="68616" name="Rectangle 8"/>
          <p:cNvSpPr>
            <a:spLocks noChangeArrowheads="1"/>
          </p:cNvSpPr>
          <p:nvPr/>
        </p:nvSpPr>
        <p:spPr bwMode="auto">
          <a:xfrm>
            <a:off x="7315200" y="0"/>
            <a:ext cx="1828800" cy="342900"/>
          </a:xfrm>
          <a:prstGeom prst="rect">
            <a:avLst/>
          </a:prstGeom>
          <a:solidFill>
            <a:srgbClr val="895C9E">
              <a:alpha val="60001"/>
            </a:srgbClr>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68617" name="Rectangle 9"/>
          <p:cNvSpPr>
            <a:spLocks noChangeArrowheads="1"/>
          </p:cNvSpPr>
          <p:nvPr/>
        </p:nvSpPr>
        <p:spPr bwMode="auto">
          <a:xfrm>
            <a:off x="7315200" y="228600"/>
            <a:ext cx="1828800" cy="533400"/>
          </a:xfrm>
          <a:prstGeom prst="rect">
            <a:avLst/>
          </a:prstGeom>
          <a:solidFill>
            <a:srgbClr val="895C9E"/>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68619" name="Rectangle 11"/>
          <p:cNvSpPr>
            <a:spLocks noChangeArrowheads="1"/>
          </p:cNvSpPr>
          <p:nvPr/>
        </p:nvSpPr>
        <p:spPr bwMode="auto">
          <a:xfrm>
            <a:off x="0" y="0"/>
            <a:ext cx="7315200" cy="762000"/>
          </a:xfrm>
          <a:prstGeom prst="rect">
            <a:avLst/>
          </a:prstGeom>
          <a:solidFill>
            <a:srgbClr val="A2AD00"/>
          </a:solidFill>
          <a:ln w="9525">
            <a:noFill/>
            <a:miter lim="800000"/>
            <a:headEnd/>
            <a:tailEnd/>
          </a:ln>
        </p:spPr>
        <p:txBody>
          <a:bodyPr/>
          <a:lstStyle/>
          <a:p>
            <a:pPr fontAlgn="base">
              <a:spcBef>
                <a:spcPct val="0"/>
              </a:spcBef>
              <a:spcAft>
                <a:spcPct val="0"/>
              </a:spcAft>
              <a:defRPr/>
            </a:pPr>
            <a:endParaRPr lang="en-US" sz="4000" b="1">
              <a:solidFill>
                <a:srgbClr val="FFFFFF"/>
              </a:solidFill>
            </a:endParaRPr>
          </a:p>
        </p:txBody>
      </p:sp>
      <p:sp>
        <p:nvSpPr>
          <p:cNvPr id="1031" name="Rectangle 2"/>
          <p:cNvSpPr>
            <a:spLocks noGrp="1" noChangeArrowheads="1"/>
          </p:cNvSpPr>
          <p:nvPr>
            <p:ph type="title"/>
          </p:nvPr>
        </p:nvSpPr>
        <p:spPr bwMode="auto">
          <a:xfrm>
            <a:off x="304800" y="0"/>
            <a:ext cx="6934200" cy="715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83" r:id="rId1"/>
  </p:sldLayoutIdLst>
  <p:transition>
    <p:fade/>
  </p:transition>
  <p:txStyles>
    <p:titleStyle>
      <a:lvl1pPr algn="l" rtl="0" eaLnBrk="1" fontAlgn="base" hangingPunct="1">
        <a:spcBef>
          <a:spcPct val="0"/>
        </a:spcBef>
        <a:spcAft>
          <a:spcPct val="0"/>
        </a:spcAft>
        <a:defRPr sz="4000" b="1">
          <a:solidFill>
            <a:schemeClr val="bg1"/>
          </a:solidFill>
          <a:latin typeface="+mj-lt"/>
          <a:ea typeface="+mj-ea"/>
          <a:cs typeface="+mj-cs"/>
        </a:defRPr>
      </a:lvl1pPr>
      <a:lvl2pPr algn="l" rtl="0" eaLnBrk="1" fontAlgn="base" hangingPunct="1">
        <a:spcBef>
          <a:spcPct val="0"/>
        </a:spcBef>
        <a:spcAft>
          <a:spcPct val="0"/>
        </a:spcAft>
        <a:defRPr sz="4000" b="1">
          <a:solidFill>
            <a:schemeClr val="bg1"/>
          </a:solidFill>
          <a:latin typeface="Arial" charset="0"/>
          <a:cs typeface="Arial" charset="0"/>
        </a:defRPr>
      </a:lvl2pPr>
      <a:lvl3pPr algn="l" rtl="0" eaLnBrk="1" fontAlgn="base" hangingPunct="1">
        <a:spcBef>
          <a:spcPct val="0"/>
        </a:spcBef>
        <a:spcAft>
          <a:spcPct val="0"/>
        </a:spcAft>
        <a:defRPr sz="4000" b="1">
          <a:solidFill>
            <a:schemeClr val="bg1"/>
          </a:solidFill>
          <a:latin typeface="Arial" charset="0"/>
          <a:cs typeface="Arial" charset="0"/>
        </a:defRPr>
      </a:lvl3pPr>
      <a:lvl4pPr algn="l" rtl="0" eaLnBrk="1" fontAlgn="base" hangingPunct="1">
        <a:spcBef>
          <a:spcPct val="0"/>
        </a:spcBef>
        <a:spcAft>
          <a:spcPct val="0"/>
        </a:spcAft>
        <a:defRPr sz="4000" b="1">
          <a:solidFill>
            <a:schemeClr val="bg1"/>
          </a:solidFill>
          <a:latin typeface="Arial" charset="0"/>
          <a:cs typeface="Arial" charset="0"/>
        </a:defRPr>
      </a:lvl4pPr>
      <a:lvl5pPr algn="l" rtl="0" eaLnBrk="1" fontAlgn="base" hangingPunct="1">
        <a:spcBef>
          <a:spcPct val="0"/>
        </a:spcBef>
        <a:spcAft>
          <a:spcPct val="0"/>
        </a:spcAft>
        <a:defRPr sz="4000" b="1">
          <a:solidFill>
            <a:schemeClr val="bg1"/>
          </a:solidFill>
          <a:latin typeface="Arial" charset="0"/>
          <a:cs typeface="Arial" charset="0"/>
        </a:defRPr>
      </a:lvl5pPr>
      <a:lvl6pPr marL="457200" algn="l" rtl="0" eaLnBrk="1" fontAlgn="base" hangingPunct="1">
        <a:spcBef>
          <a:spcPct val="0"/>
        </a:spcBef>
        <a:spcAft>
          <a:spcPct val="0"/>
        </a:spcAft>
        <a:defRPr sz="4000" b="1">
          <a:solidFill>
            <a:schemeClr val="bg1"/>
          </a:solidFill>
          <a:latin typeface="Arial" charset="0"/>
          <a:cs typeface="Arial" charset="0"/>
        </a:defRPr>
      </a:lvl6pPr>
      <a:lvl7pPr marL="914400" algn="l" rtl="0" eaLnBrk="1" fontAlgn="base" hangingPunct="1">
        <a:spcBef>
          <a:spcPct val="0"/>
        </a:spcBef>
        <a:spcAft>
          <a:spcPct val="0"/>
        </a:spcAft>
        <a:defRPr sz="4000" b="1">
          <a:solidFill>
            <a:schemeClr val="bg1"/>
          </a:solidFill>
          <a:latin typeface="Arial" charset="0"/>
          <a:cs typeface="Arial" charset="0"/>
        </a:defRPr>
      </a:lvl7pPr>
      <a:lvl8pPr marL="1371600" algn="l" rtl="0" eaLnBrk="1" fontAlgn="base" hangingPunct="1">
        <a:spcBef>
          <a:spcPct val="0"/>
        </a:spcBef>
        <a:spcAft>
          <a:spcPct val="0"/>
        </a:spcAft>
        <a:defRPr sz="4000" b="1">
          <a:solidFill>
            <a:schemeClr val="bg1"/>
          </a:solidFill>
          <a:latin typeface="Arial" charset="0"/>
          <a:cs typeface="Arial" charset="0"/>
        </a:defRPr>
      </a:lvl8pPr>
      <a:lvl9pPr marL="1828800" algn="l" rtl="0" eaLnBrk="1" fontAlgn="base" hangingPunct="1">
        <a:spcBef>
          <a:spcPct val="0"/>
        </a:spcBef>
        <a:spcAft>
          <a:spcPct val="0"/>
        </a:spcAft>
        <a:defRPr sz="4000" b="1">
          <a:solidFill>
            <a:schemeClr val="bg1"/>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1430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7" name="Picture 7" descr="PSHP logo_fin_v_rgb"/>
          <p:cNvPicPr>
            <a:picLocks noChangeAspect="1" noChangeArrowheads="1"/>
          </p:cNvPicPr>
          <p:nvPr/>
        </p:nvPicPr>
        <p:blipFill>
          <a:blip r:embed="rId3" cstate="print"/>
          <a:srcRect/>
          <a:stretch>
            <a:fillRect/>
          </a:stretch>
        </p:blipFill>
        <p:spPr bwMode="auto">
          <a:xfrm>
            <a:off x="7391400" y="5967413"/>
            <a:ext cx="1600200" cy="814387"/>
          </a:xfrm>
          <a:prstGeom prst="rect">
            <a:avLst/>
          </a:prstGeom>
          <a:noFill/>
          <a:ln w="9525">
            <a:noFill/>
            <a:miter lim="800000"/>
            <a:headEnd/>
            <a:tailEnd/>
          </a:ln>
        </p:spPr>
      </p:pic>
      <p:sp>
        <p:nvSpPr>
          <p:cNvPr id="68616" name="Rectangle 8"/>
          <p:cNvSpPr>
            <a:spLocks noChangeArrowheads="1"/>
          </p:cNvSpPr>
          <p:nvPr/>
        </p:nvSpPr>
        <p:spPr bwMode="auto">
          <a:xfrm>
            <a:off x="7315200" y="0"/>
            <a:ext cx="1828800" cy="342900"/>
          </a:xfrm>
          <a:prstGeom prst="rect">
            <a:avLst/>
          </a:prstGeom>
          <a:solidFill>
            <a:srgbClr val="895C9E">
              <a:alpha val="60001"/>
            </a:srgbClr>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68617" name="Rectangle 9"/>
          <p:cNvSpPr>
            <a:spLocks noChangeArrowheads="1"/>
          </p:cNvSpPr>
          <p:nvPr/>
        </p:nvSpPr>
        <p:spPr bwMode="auto">
          <a:xfrm>
            <a:off x="7315200" y="228600"/>
            <a:ext cx="1828800" cy="533400"/>
          </a:xfrm>
          <a:prstGeom prst="rect">
            <a:avLst/>
          </a:prstGeom>
          <a:solidFill>
            <a:srgbClr val="895C9E"/>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68619" name="Rectangle 11"/>
          <p:cNvSpPr>
            <a:spLocks noChangeArrowheads="1"/>
          </p:cNvSpPr>
          <p:nvPr/>
        </p:nvSpPr>
        <p:spPr bwMode="auto">
          <a:xfrm>
            <a:off x="0" y="0"/>
            <a:ext cx="7315200" cy="762000"/>
          </a:xfrm>
          <a:prstGeom prst="rect">
            <a:avLst/>
          </a:prstGeom>
          <a:solidFill>
            <a:srgbClr val="A2AD00"/>
          </a:solidFill>
          <a:ln w="9525">
            <a:noFill/>
            <a:miter lim="800000"/>
            <a:headEnd/>
            <a:tailEnd/>
          </a:ln>
        </p:spPr>
        <p:txBody>
          <a:bodyPr/>
          <a:lstStyle/>
          <a:p>
            <a:pPr fontAlgn="base">
              <a:spcBef>
                <a:spcPct val="0"/>
              </a:spcBef>
              <a:spcAft>
                <a:spcPct val="0"/>
              </a:spcAft>
              <a:defRPr/>
            </a:pPr>
            <a:endParaRPr lang="en-US" sz="4000" b="1">
              <a:solidFill>
                <a:srgbClr val="FFFFFF"/>
              </a:solidFill>
            </a:endParaRPr>
          </a:p>
        </p:txBody>
      </p:sp>
      <p:sp>
        <p:nvSpPr>
          <p:cNvPr id="1031" name="Rectangle 2"/>
          <p:cNvSpPr>
            <a:spLocks noGrp="1" noChangeArrowheads="1"/>
          </p:cNvSpPr>
          <p:nvPr>
            <p:ph type="title"/>
          </p:nvPr>
        </p:nvSpPr>
        <p:spPr bwMode="auto">
          <a:xfrm>
            <a:off x="304800" y="0"/>
            <a:ext cx="6934200" cy="715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85" r:id="rId1"/>
  </p:sldLayoutIdLst>
  <p:transition>
    <p:fade/>
  </p:transition>
  <p:txStyles>
    <p:titleStyle>
      <a:lvl1pPr algn="l" rtl="0" eaLnBrk="1" fontAlgn="base" hangingPunct="1">
        <a:spcBef>
          <a:spcPct val="0"/>
        </a:spcBef>
        <a:spcAft>
          <a:spcPct val="0"/>
        </a:spcAft>
        <a:defRPr sz="4000" b="1">
          <a:solidFill>
            <a:schemeClr val="bg1"/>
          </a:solidFill>
          <a:latin typeface="+mj-lt"/>
          <a:ea typeface="+mj-ea"/>
          <a:cs typeface="+mj-cs"/>
        </a:defRPr>
      </a:lvl1pPr>
      <a:lvl2pPr algn="l" rtl="0" eaLnBrk="1" fontAlgn="base" hangingPunct="1">
        <a:spcBef>
          <a:spcPct val="0"/>
        </a:spcBef>
        <a:spcAft>
          <a:spcPct val="0"/>
        </a:spcAft>
        <a:defRPr sz="4000" b="1">
          <a:solidFill>
            <a:schemeClr val="bg1"/>
          </a:solidFill>
          <a:latin typeface="Arial" charset="0"/>
          <a:cs typeface="Arial" charset="0"/>
        </a:defRPr>
      </a:lvl2pPr>
      <a:lvl3pPr algn="l" rtl="0" eaLnBrk="1" fontAlgn="base" hangingPunct="1">
        <a:spcBef>
          <a:spcPct val="0"/>
        </a:spcBef>
        <a:spcAft>
          <a:spcPct val="0"/>
        </a:spcAft>
        <a:defRPr sz="4000" b="1">
          <a:solidFill>
            <a:schemeClr val="bg1"/>
          </a:solidFill>
          <a:latin typeface="Arial" charset="0"/>
          <a:cs typeface="Arial" charset="0"/>
        </a:defRPr>
      </a:lvl3pPr>
      <a:lvl4pPr algn="l" rtl="0" eaLnBrk="1" fontAlgn="base" hangingPunct="1">
        <a:spcBef>
          <a:spcPct val="0"/>
        </a:spcBef>
        <a:spcAft>
          <a:spcPct val="0"/>
        </a:spcAft>
        <a:defRPr sz="4000" b="1">
          <a:solidFill>
            <a:schemeClr val="bg1"/>
          </a:solidFill>
          <a:latin typeface="Arial" charset="0"/>
          <a:cs typeface="Arial" charset="0"/>
        </a:defRPr>
      </a:lvl4pPr>
      <a:lvl5pPr algn="l" rtl="0" eaLnBrk="1" fontAlgn="base" hangingPunct="1">
        <a:spcBef>
          <a:spcPct val="0"/>
        </a:spcBef>
        <a:spcAft>
          <a:spcPct val="0"/>
        </a:spcAft>
        <a:defRPr sz="4000" b="1">
          <a:solidFill>
            <a:schemeClr val="bg1"/>
          </a:solidFill>
          <a:latin typeface="Arial" charset="0"/>
          <a:cs typeface="Arial" charset="0"/>
        </a:defRPr>
      </a:lvl5pPr>
      <a:lvl6pPr marL="457200" algn="l" rtl="0" eaLnBrk="1" fontAlgn="base" hangingPunct="1">
        <a:spcBef>
          <a:spcPct val="0"/>
        </a:spcBef>
        <a:spcAft>
          <a:spcPct val="0"/>
        </a:spcAft>
        <a:defRPr sz="4000" b="1">
          <a:solidFill>
            <a:schemeClr val="bg1"/>
          </a:solidFill>
          <a:latin typeface="Arial" charset="0"/>
          <a:cs typeface="Arial" charset="0"/>
        </a:defRPr>
      </a:lvl6pPr>
      <a:lvl7pPr marL="914400" algn="l" rtl="0" eaLnBrk="1" fontAlgn="base" hangingPunct="1">
        <a:spcBef>
          <a:spcPct val="0"/>
        </a:spcBef>
        <a:spcAft>
          <a:spcPct val="0"/>
        </a:spcAft>
        <a:defRPr sz="4000" b="1">
          <a:solidFill>
            <a:schemeClr val="bg1"/>
          </a:solidFill>
          <a:latin typeface="Arial" charset="0"/>
          <a:cs typeface="Arial" charset="0"/>
        </a:defRPr>
      </a:lvl7pPr>
      <a:lvl8pPr marL="1371600" algn="l" rtl="0" eaLnBrk="1" fontAlgn="base" hangingPunct="1">
        <a:spcBef>
          <a:spcPct val="0"/>
        </a:spcBef>
        <a:spcAft>
          <a:spcPct val="0"/>
        </a:spcAft>
        <a:defRPr sz="4000" b="1">
          <a:solidFill>
            <a:schemeClr val="bg1"/>
          </a:solidFill>
          <a:latin typeface="Arial" charset="0"/>
          <a:cs typeface="Arial" charset="0"/>
        </a:defRPr>
      </a:lvl8pPr>
      <a:lvl9pPr marL="1828800" algn="l" rtl="0" eaLnBrk="1" fontAlgn="base" hangingPunct="1">
        <a:spcBef>
          <a:spcPct val="0"/>
        </a:spcBef>
        <a:spcAft>
          <a:spcPct val="0"/>
        </a:spcAft>
        <a:defRPr sz="4000" b="1">
          <a:solidFill>
            <a:schemeClr val="bg1"/>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1430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7" name="Picture 7" descr="PSHP logo_fin_v_rgb"/>
          <p:cNvPicPr>
            <a:picLocks noChangeAspect="1" noChangeArrowheads="1"/>
          </p:cNvPicPr>
          <p:nvPr/>
        </p:nvPicPr>
        <p:blipFill>
          <a:blip r:embed="rId2" cstate="print"/>
          <a:srcRect/>
          <a:stretch>
            <a:fillRect/>
          </a:stretch>
        </p:blipFill>
        <p:spPr bwMode="auto">
          <a:xfrm>
            <a:off x="7391400" y="5967413"/>
            <a:ext cx="1600200" cy="814387"/>
          </a:xfrm>
          <a:prstGeom prst="rect">
            <a:avLst/>
          </a:prstGeom>
          <a:noFill/>
          <a:ln w="9525">
            <a:noFill/>
            <a:miter lim="800000"/>
            <a:headEnd/>
            <a:tailEnd/>
          </a:ln>
        </p:spPr>
      </p:pic>
      <p:sp>
        <p:nvSpPr>
          <p:cNvPr id="68616" name="Rectangle 8"/>
          <p:cNvSpPr>
            <a:spLocks noChangeArrowheads="1"/>
          </p:cNvSpPr>
          <p:nvPr/>
        </p:nvSpPr>
        <p:spPr bwMode="auto">
          <a:xfrm>
            <a:off x="7315200" y="0"/>
            <a:ext cx="1828800" cy="342900"/>
          </a:xfrm>
          <a:prstGeom prst="rect">
            <a:avLst/>
          </a:prstGeom>
          <a:solidFill>
            <a:srgbClr val="895C9E">
              <a:alpha val="60001"/>
            </a:srgbClr>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68617" name="Rectangle 9"/>
          <p:cNvSpPr>
            <a:spLocks noChangeArrowheads="1"/>
          </p:cNvSpPr>
          <p:nvPr/>
        </p:nvSpPr>
        <p:spPr bwMode="auto">
          <a:xfrm>
            <a:off x="7315200" y="228600"/>
            <a:ext cx="1828800" cy="533400"/>
          </a:xfrm>
          <a:prstGeom prst="rect">
            <a:avLst/>
          </a:prstGeom>
          <a:solidFill>
            <a:srgbClr val="895C9E"/>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68619" name="Rectangle 11"/>
          <p:cNvSpPr>
            <a:spLocks noChangeArrowheads="1"/>
          </p:cNvSpPr>
          <p:nvPr/>
        </p:nvSpPr>
        <p:spPr bwMode="auto">
          <a:xfrm>
            <a:off x="0" y="0"/>
            <a:ext cx="7315200" cy="762000"/>
          </a:xfrm>
          <a:prstGeom prst="rect">
            <a:avLst/>
          </a:prstGeom>
          <a:solidFill>
            <a:srgbClr val="A2AD00"/>
          </a:solidFill>
          <a:ln w="9525">
            <a:noFill/>
            <a:miter lim="800000"/>
            <a:headEnd/>
            <a:tailEnd/>
          </a:ln>
        </p:spPr>
        <p:txBody>
          <a:bodyPr/>
          <a:lstStyle/>
          <a:p>
            <a:pPr fontAlgn="base">
              <a:spcBef>
                <a:spcPct val="0"/>
              </a:spcBef>
              <a:spcAft>
                <a:spcPct val="0"/>
              </a:spcAft>
              <a:defRPr/>
            </a:pPr>
            <a:endParaRPr lang="en-US" sz="4000" b="1">
              <a:solidFill>
                <a:srgbClr val="FFFFFF"/>
              </a:solidFill>
            </a:endParaRPr>
          </a:p>
        </p:txBody>
      </p:sp>
      <p:sp>
        <p:nvSpPr>
          <p:cNvPr id="1031" name="Rectangle 2"/>
          <p:cNvSpPr>
            <a:spLocks noGrp="1" noChangeArrowheads="1"/>
          </p:cNvSpPr>
          <p:nvPr>
            <p:ph type="title"/>
          </p:nvPr>
        </p:nvSpPr>
        <p:spPr bwMode="auto">
          <a:xfrm>
            <a:off x="304800" y="0"/>
            <a:ext cx="6934200" cy="715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transition>
    <p:fade/>
  </p:transition>
  <p:txStyles>
    <p:titleStyle>
      <a:lvl1pPr algn="l" rtl="0" eaLnBrk="1" fontAlgn="base" hangingPunct="1">
        <a:spcBef>
          <a:spcPct val="0"/>
        </a:spcBef>
        <a:spcAft>
          <a:spcPct val="0"/>
        </a:spcAft>
        <a:defRPr sz="4000" b="1">
          <a:solidFill>
            <a:schemeClr val="bg1"/>
          </a:solidFill>
          <a:latin typeface="+mj-lt"/>
          <a:ea typeface="+mj-ea"/>
          <a:cs typeface="+mj-cs"/>
        </a:defRPr>
      </a:lvl1pPr>
      <a:lvl2pPr algn="l" rtl="0" eaLnBrk="1" fontAlgn="base" hangingPunct="1">
        <a:spcBef>
          <a:spcPct val="0"/>
        </a:spcBef>
        <a:spcAft>
          <a:spcPct val="0"/>
        </a:spcAft>
        <a:defRPr sz="4000" b="1">
          <a:solidFill>
            <a:schemeClr val="bg1"/>
          </a:solidFill>
          <a:latin typeface="Arial" charset="0"/>
          <a:cs typeface="Arial" charset="0"/>
        </a:defRPr>
      </a:lvl2pPr>
      <a:lvl3pPr algn="l" rtl="0" eaLnBrk="1" fontAlgn="base" hangingPunct="1">
        <a:spcBef>
          <a:spcPct val="0"/>
        </a:spcBef>
        <a:spcAft>
          <a:spcPct val="0"/>
        </a:spcAft>
        <a:defRPr sz="4000" b="1">
          <a:solidFill>
            <a:schemeClr val="bg1"/>
          </a:solidFill>
          <a:latin typeface="Arial" charset="0"/>
          <a:cs typeface="Arial" charset="0"/>
        </a:defRPr>
      </a:lvl3pPr>
      <a:lvl4pPr algn="l" rtl="0" eaLnBrk="1" fontAlgn="base" hangingPunct="1">
        <a:spcBef>
          <a:spcPct val="0"/>
        </a:spcBef>
        <a:spcAft>
          <a:spcPct val="0"/>
        </a:spcAft>
        <a:defRPr sz="4000" b="1">
          <a:solidFill>
            <a:schemeClr val="bg1"/>
          </a:solidFill>
          <a:latin typeface="Arial" charset="0"/>
          <a:cs typeface="Arial" charset="0"/>
        </a:defRPr>
      </a:lvl4pPr>
      <a:lvl5pPr algn="l" rtl="0" eaLnBrk="1" fontAlgn="base" hangingPunct="1">
        <a:spcBef>
          <a:spcPct val="0"/>
        </a:spcBef>
        <a:spcAft>
          <a:spcPct val="0"/>
        </a:spcAft>
        <a:defRPr sz="4000" b="1">
          <a:solidFill>
            <a:schemeClr val="bg1"/>
          </a:solidFill>
          <a:latin typeface="Arial" charset="0"/>
          <a:cs typeface="Arial" charset="0"/>
        </a:defRPr>
      </a:lvl5pPr>
      <a:lvl6pPr marL="457200" algn="l" rtl="0" eaLnBrk="1" fontAlgn="base" hangingPunct="1">
        <a:spcBef>
          <a:spcPct val="0"/>
        </a:spcBef>
        <a:spcAft>
          <a:spcPct val="0"/>
        </a:spcAft>
        <a:defRPr sz="4000" b="1">
          <a:solidFill>
            <a:schemeClr val="bg1"/>
          </a:solidFill>
          <a:latin typeface="Arial" charset="0"/>
          <a:cs typeface="Arial" charset="0"/>
        </a:defRPr>
      </a:lvl6pPr>
      <a:lvl7pPr marL="914400" algn="l" rtl="0" eaLnBrk="1" fontAlgn="base" hangingPunct="1">
        <a:spcBef>
          <a:spcPct val="0"/>
        </a:spcBef>
        <a:spcAft>
          <a:spcPct val="0"/>
        </a:spcAft>
        <a:defRPr sz="4000" b="1">
          <a:solidFill>
            <a:schemeClr val="bg1"/>
          </a:solidFill>
          <a:latin typeface="Arial" charset="0"/>
          <a:cs typeface="Arial" charset="0"/>
        </a:defRPr>
      </a:lvl7pPr>
      <a:lvl8pPr marL="1371600" algn="l" rtl="0" eaLnBrk="1" fontAlgn="base" hangingPunct="1">
        <a:spcBef>
          <a:spcPct val="0"/>
        </a:spcBef>
        <a:spcAft>
          <a:spcPct val="0"/>
        </a:spcAft>
        <a:defRPr sz="4000" b="1">
          <a:solidFill>
            <a:schemeClr val="bg1"/>
          </a:solidFill>
          <a:latin typeface="Arial" charset="0"/>
          <a:cs typeface="Arial" charset="0"/>
        </a:defRPr>
      </a:lvl8pPr>
      <a:lvl9pPr marL="1828800" algn="l" rtl="0" eaLnBrk="1" fontAlgn="base" hangingPunct="1">
        <a:spcBef>
          <a:spcPct val="0"/>
        </a:spcBef>
        <a:spcAft>
          <a:spcPct val="0"/>
        </a:spcAft>
        <a:defRPr sz="4000" b="1">
          <a:solidFill>
            <a:schemeClr val="bg1"/>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1430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7" name="Picture 7" descr="PSHP logo_fin_v_rgb"/>
          <p:cNvPicPr>
            <a:picLocks noChangeAspect="1" noChangeArrowheads="1"/>
          </p:cNvPicPr>
          <p:nvPr/>
        </p:nvPicPr>
        <p:blipFill>
          <a:blip r:embed="rId2" cstate="print"/>
          <a:srcRect/>
          <a:stretch>
            <a:fillRect/>
          </a:stretch>
        </p:blipFill>
        <p:spPr bwMode="auto">
          <a:xfrm>
            <a:off x="7391400" y="5967413"/>
            <a:ext cx="1600200" cy="814387"/>
          </a:xfrm>
          <a:prstGeom prst="rect">
            <a:avLst/>
          </a:prstGeom>
          <a:noFill/>
          <a:ln w="9525">
            <a:noFill/>
            <a:miter lim="800000"/>
            <a:headEnd/>
            <a:tailEnd/>
          </a:ln>
        </p:spPr>
      </p:pic>
      <p:sp>
        <p:nvSpPr>
          <p:cNvPr id="68616" name="Rectangle 8"/>
          <p:cNvSpPr>
            <a:spLocks noChangeArrowheads="1"/>
          </p:cNvSpPr>
          <p:nvPr/>
        </p:nvSpPr>
        <p:spPr bwMode="auto">
          <a:xfrm>
            <a:off x="7315200" y="0"/>
            <a:ext cx="1828800" cy="342900"/>
          </a:xfrm>
          <a:prstGeom prst="rect">
            <a:avLst/>
          </a:prstGeom>
          <a:solidFill>
            <a:srgbClr val="895C9E">
              <a:alpha val="60001"/>
            </a:srgbClr>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68617" name="Rectangle 9"/>
          <p:cNvSpPr>
            <a:spLocks noChangeArrowheads="1"/>
          </p:cNvSpPr>
          <p:nvPr/>
        </p:nvSpPr>
        <p:spPr bwMode="auto">
          <a:xfrm>
            <a:off x="7315200" y="228600"/>
            <a:ext cx="1828800" cy="533400"/>
          </a:xfrm>
          <a:prstGeom prst="rect">
            <a:avLst/>
          </a:prstGeom>
          <a:solidFill>
            <a:srgbClr val="895C9E"/>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68619" name="Rectangle 11"/>
          <p:cNvSpPr>
            <a:spLocks noChangeArrowheads="1"/>
          </p:cNvSpPr>
          <p:nvPr/>
        </p:nvSpPr>
        <p:spPr bwMode="auto">
          <a:xfrm>
            <a:off x="0" y="0"/>
            <a:ext cx="7315200" cy="762000"/>
          </a:xfrm>
          <a:prstGeom prst="rect">
            <a:avLst/>
          </a:prstGeom>
          <a:solidFill>
            <a:srgbClr val="A2AD00"/>
          </a:solidFill>
          <a:ln w="9525">
            <a:noFill/>
            <a:miter lim="800000"/>
            <a:headEnd/>
            <a:tailEnd/>
          </a:ln>
        </p:spPr>
        <p:txBody>
          <a:bodyPr/>
          <a:lstStyle/>
          <a:p>
            <a:pPr fontAlgn="base">
              <a:spcBef>
                <a:spcPct val="0"/>
              </a:spcBef>
              <a:spcAft>
                <a:spcPct val="0"/>
              </a:spcAft>
              <a:defRPr/>
            </a:pPr>
            <a:endParaRPr lang="en-US" sz="4000" b="1">
              <a:solidFill>
                <a:srgbClr val="FFFFFF"/>
              </a:solidFill>
            </a:endParaRPr>
          </a:p>
        </p:txBody>
      </p:sp>
      <p:sp>
        <p:nvSpPr>
          <p:cNvPr id="1031" name="Rectangle 2"/>
          <p:cNvSpPr>
            <a:spLocks noGrp="1" noChangeArrowheads="1"/>
          </p:cNvSpPr>
          <p:nvPr>
            <p:ph type="title"/>
          </p:nvPr>
        </p:nvSpPr>
        <p:spPr bwMode="auto">
          <a:xfrm>
            <a:off x="304800" y="0"/>
            <a:ext cx="6934200" cy="715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transition>
    <p:fade/>
  </p:transition>
  <p:txStyles>
    <p:titleStyle>
      <a:lvl1pPr algn="l" rtl="0" eaLnBrk="1" fontAlgn="base" hangingPunct="1">
        <a:spcBef>
          <a:spcPct val="0"/>
        </a:spcBef>
        <a:spcAft>
          <a:spcPct val="0"/>
        </a:spcAft>
        <a:defRPr sz="4000" b="1">
          <a:solidFill>
            <a:schemeClr val="bg1"/>
          </a:solidFill>
          <a:latin typeface="+mj-lt"/>
          <a:ea typeface="+mj-ea"/>
          <a:cs typeface="+mj-cs"/>
        </a:defRPr>
      </a:lvl1pPr>
      <a:lvl2pPr algn="l" rtl="0" eaLnBrk="1" fontAlgn="base" hangingPunct="1">
        <a:spcBef>
          <a:spcPct val="0"/>
        </a:spcBef>
        <a:spcAft>
          <a:spcPct val="0"/>
        </a:spcAft>
        <a:defRPr sz="4000" b="1">
          <a:solidFill>
            <a:schemeClr val="bg1"/>
          </a:solidFill>
          <a:latin typeface="Arial" charset="0"/>
          <a:cs typeface="Arial" charset="0"/>
        </a:defRPr>
      </a:lvl2pPr>
      <a:lvl3pPr algn="l" rtl="0" eaLnBrk="1" fontAlgn="base" hangingPunct="1">
        <a:spcBef>
          <a:spcPct val="0"/>
        </a:spcBef>
        <a:spcAft>
          <a:spcPct val="0"/>
        </a:spcAft>
        <a:defRPr sz="4000" b="1">
          <a:solidFill>
            <a:schemeClr val="bg1"/>
          </a:solidFill>
          <a:latin typeface="Arial" charset="0"/>
          <a:cs typeface="Arial" charset="0"/>
        </a:defRPr>
      </a:lvl3pPr>
      <a:lvl4pPr algn="l" rtl="0" eaLnBrk="1" fontAlgn="base" hangingPunct="1">
        <a:spcBef>
          <a:spcPct val="0"/>
        </a:spcBef>
        <a:spcAft>
          <a:spcPct val="0"/>
        </a:spcAft>
        <a:defRPr sz="4000" b="1">
          <a:solidFill>
            <a:schemeClr val="bg1"/>
          </a:solidFill>
          <a:latin typeface="Arial" charset="0"/>
          <a:cs typeface="Arial" charset="0"/>
        </a:defRPr>
      </a:lvl4pPr>
      <a:lvl5pPr algn="l" rtl="0" eaLnBrk="1" fontAlgn="base" hangingPunct="1">
        <a:spcBef>
          <a:spcPct val="0"/>
        </a:spcBef>
        <a:spcAft>
          <a:spcPct val="0"/>
        </a:spcAft>
        <a:defRPr sz="4000" b="1">
          <a:solidFill>
            <a:schemeClr val="bg1"/>
          </a:solidFill>
          <a:latin typeface="Arial" charset="0"/>
          <a:cs typeface="Arial" charset="0"/>
        </a:defRPr>
      </a:lvl5pPr>
      <a:lvl6pPr marL="457200" algn="l" rtl="0" eaLnBrk="1" fontAlgn="base" hangingPunct="1">
        <a:spcBef>
          <a:spcPct val="0"/>
        </a:spcBef>
        <a:spcAft>
          <a:spcPct val="0"/>
        </a:spcAft>
        <a:defRPr sz="4000" b="1">
          <a:solidFill>
            <a:schemeClr val="bg1"/>
          </a:solidFill>
          <a:latin typeface="Arial" charset="0"/>
          <a:cs typeface="Arial" charset="0"/>
        </a:defRPr>
      </a:lvl6pPr>
      <a:lvl7pPr marL="914400" algn="l" rtl="0" eaLnBrk="1" fontAlgn="base" hangingPunct="1">
        <a:spcBef>
          <a:spcPct val="0"/>
        </a:spcBef>
        <a:spcAft>
          <a:spcPct val="0"/>
        </a:spcAft>
        <a:defRPr sz="4000" b="1">
          <a:solidFill>
            <a:schemeClr val="bg1"/>
          </a:solidFill>
          <a:latin typeface="Arial" charset="0"/>
          <a:cs typeface="Arial" charset="0"/>
        </a:defRPr>
      </a:lvl7pPr>
      <a:lvl8pPr marL="1371600" algn="l" rtl="0" eaLnBrk="1" fontAlgn="base" hangingPunct="1">
        <a:spcBef>
          <a:spcPct val="0"/>
        </a:spcBef>
        <a:spcAft>
          <a:spcPct val="0"/>
        </a:spcAft>
        <a:defRPr sz="4000" b="1">
          <a:solidFill>
            <a:schemeClr val="bg1"/>
          </a:solidFill>
          <a:latin typeface="Arial" charset="0"/>
          <a:cs typeface="Arial" charset="0"/>
        </a:defRPr>
      </a:lvl8pPr>
      <a:lvl9pPr marL="1828800" algn="l" rtl="0" eaLnBrk="1" fontAlgn="base" hangingPunct="1">
        <a:spcBef>
          <a:spcPct val="0"/>
        </a:spcBef>
        <a:spcAft>
          <a:spcPct val="0"/>
        </a:spcAft>
        <a:defRPr sz="4000" b="1">
          <a:solidFill>
            <a:schemeClr val="bg1"/>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1430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7" name="Picture 7" descr="PSHP logo_fin_v_rgb"/>
          <p:cNvPicPr>
            <a:picLocks noChangeAspect="1" noChangeArrowheads="1"/>
          </p:cNvPicPr>
          <p:nvPr/>
        </p:nvPicPr>
        <p:blipFill>
          <a:blip r:embed="rId2" cstate="print"/>
          <a:srcRect/>
          <a:stretch>
            <a:fillRect/>
          </a:stretch>
        </p:blipFill>
        <p:spPr bwMode="auto">
          <a:xfrm>
            <a:off x="7391400" y="5967413"/>
            <a:ext cx="1600200" cy="814387"/>
          </a:xfrm>
          <a:prstGeom prst="rect">
            <a:avLst/>
          </a:prstGeom>
          <a:noFill/>
          <a:ln w="9525">
            <a:noFill/>
            <a:miter lim="800000"/>
            <a:headEnd/>
            <a:tailEnd/>
          </a:ln>
        </p:spPr>
      </p:pic>
      <p:sp>
        <p:nvSpPr>
          <p:cNvPr id="68616" name="Rectangle 8"/>
          <p:cNvSpPr>
            <a:spLocks noChangeArrowheads="1"/>
          </p:cNvSpPr>
          <p:nvPr/>
        </p:nvSpPr>
        <p:spPr bwMode="auto">
          <a:xfrm>
            <a:off x="7315200" y="0"/>
            <a:ext cx="1828800" cy="342900"/>
          </a:xfrm>
          <a:prstGeom prst="rect">
            <a:avLst/>
          </a:prstGeom>
          <a:solidFill>
            <a:srgbClr val="895C9E">
              <a:alpha val="60001"/>
            </a:srgbClr>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68617" name="Rectangle 9"/>
          <p:cNvSpPr>
            <a:spLocks noChangeArrowheads="1"/>
          </p:cNvSpPr>
          <p:nvPr/>
        </p:nvSpPr>
        <p:spPr bwMode="auto">
          <a:xfrm>
            <a:off x="7315200" y="228600"/>
            <a:ext cx="1828800" cy="533400"/>
          </a:xfrm>
          <a:prstGeom prst="rect">
            <a:avLst/>
          </a:prstGeom>
          <a:solidFill>
            <a:srgbClr val="895C9E"/>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68619" name="Rectangle 11"/>
          <p:cNvSpPr>
            <a:spLocks noChangeArrowheads="1"/>
          </p:cNvSpPr>
          <p:nvPr/>
        </p:nvSpPr>
        <p:spPr bwMode="auto">
          <a:xfrm>
            <a:off x="0" y="0"/>
            <a:ext cx="7315200" cy="762000"/>
          </a:xfrm>
          <a:prstGeom prst="rect">
            <a:avLst/>
          </a:prstGeom>
          <a:solidFill>
            <a:srgbClr val="A2AD00"/>
          </a:solidFill>
          <a:ln w="9525">
            <a:noFill/>
            <a:miter lim="800000"/>
            <a:headEnd/>
            <a:tailEnd/>
          </a:ln>
        </p:spPr>
        <p:txBody>
          <a:bodyPr/>
          <a:lstStyle/>
          <a:p>
            <a:pPr fontAlgn="base">
              <a:spcBef>
                <a:spcPct val="0"/>
              </a:spcBef>
              <a:spcAft>
                <a:spcPct val="0"/>
              </a:spcAft>
              <a:defRPr/>
            </a:pPr>
            <a:endParaRPr lang="en-US" sz="4000" b="1">
              <a:solidFill>
                <a:srgbClr val="FFFFFF"/>
              </a:solidFill>
            </a:endParaRPr>
          </a:p>
        </p:txBody>
      </p:sp>
      <p:sp>
        <p:nvSpPr>
          <p:cNvPr id="1031" name="Rectangle 2"/>
          <p:cNvSpPr>
            <a:spLocks noGrp="1" noChangeArrowheads="1"/>
          </p:cNvSpPr>
          <p:nvPr>
            <p:ph type="title"/>
          </p:nvPr>
        </p:nvSpPr>
        <p:spPr bwMode="auto">
          <a:xfrm>
            <a:off x="304800" y="0"/>
            <a:ext cx="6934200" cy="715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transition>
    <p:fade/>
  </p:transition>
  <p:txStyles>
    <p:titleStyle>
      <a:lvl1pPr algn="l" rtl="0" eaLnBrk="1" fontAlgn="base" hangingPunct="1">
        <a:spcBef>
          <a:spcPct val="0"/>
        </a:spcBef>
        <a:spcAft>
          <a:spcPct val="0"/>
        </a:spcAft>
        <a:defRPr sz="4000" b="1">
          <a:solidFill>
            <a:schemeClr val="bg1"/>
          </a:solidFill>
          <a:latin typeface="+mj-lt"/>
          <a:ea typeface="+mj-ea"/>
          <a:cs typeface="+mj-cs"/>
        </a:defRPr>
      </a:lvl1pPr>
      <a:lvl2pPr algn="l" rtl="0" eaLnBrk="1" fontAlgn="base" hangingPunct="1">
        <a:spcBef>
          <a:spcPct val="0"/>
        </a:spcBef>
        <a:spcAft>
          <a:spcPct val="0"/>
        </a:spcAft>
        <a:defRPr sz="4000" b="1">
          <a:solidFill>
            <a:schemeClr val="bg1"/>
          </a:solidFill>
          <a:latin typeface="Arial" charset="0"/>
          <a:cs typeface="Arial" charset="0"/>
        </a:defRPr>
      </a:lvl2pPr>
      <a:lvl3pPr algn="l" rtl="0" eaLnBrk="1" fontAlgn="base" hangingPunct="1">
        <a:spcBef>
          <a:spcPct val="0"/>
        </a:spcBef>
        <a:spcAft>
          <a:spcPct val="0"/>
        </a:spcAft>
        <a:defRPr sz="4000" b="1">
          <a:solidFill>
            <a:schemeClr val="bg1"/>
          </a:solidFill>
          <a:latin typeface="Arial" charset="0"/>
          <a:cs typeface="Arial" charset="0"/>
        </a:defRPr>
      </a:lvl3pPr>
      <a:lvl4pPr algn="l" rtl="0" eaLnBrk="1" fontAlgn="base" hangingPunct="1">
        <a:spcBef>
          <a:spcPct val="0"/>
        </a:spcBef>
        <a:spcAft>
          <a:spcPct val="0"/>
        </a:spcAft>
        <a:defRPr sz="4000" b="1">
          <a:solidFill>
            <a:schemeClr val="bg1"/>
          </a:solidFill>
          <a:latin typeface="Arial" charset="0"/>
          <a:cs typeface="Arial" charset="0"/>
        </a:defRPr>
      </a:lvl4pPr>
      <a:lvl5pPr algn="l" rtl="0" eaLnBrk="1" fontAlgn="base" hangingPunct="1">
        <a:spcBef>
          <a:spcPct val="0"/>
        </a:spcBef>
        <a:spcAft>
          <a:spcPct val="0"/>
        </a:spcAft>
        <a:defRPr sz="4000" b="1">
          <a:solidFill>
            <a:schemeClr val="bg1"/>
          </a:solidFill>
          <a:latin typeface="Arial" charset="0"/>
          <a:cs typeface="Arial" charset="0"/>
        </a:defRPr>
      </a:lvl5pPr>
      <a:lvl6pPr marL="457200" algn="l" rtl="0" eaLnBrk="1" fontAlgn="base" hangingPunct="1">
        <a:spcBef>
          <a:spcPct val="0"/>
        </a:spcBef>
        <a:spcAft>
          <a:spcPct val="0"/>
        </a:spcAft>
        <a:defRPr sz="4000" b="1">
          <a:solidFill>
            <a:schemeClr val="bg1"/>
          </a:solidFill>
          <a:latin typeface="Arial" charset="0"/>
          <a:cs typeface="Arial" charset="0"/>
        </a:defRPr>
      </a:lvl6pPr>
      <a:lvl7pPr marL="914400" algn="l" rtl="0" eaLnBrk="1" fontAlgn="base" hangingPunct="1">
        <a:spcBef>
          <a:spcPct val="0"/>
        </a:spcBef>
        <a:spcAft>
          <a:spcPct val="0"/>
        </a:spcAft>
        <a:defRPr sz="4000" b="1">
          <a:solidFill>
            <a:schemeClr val="bg1"/>
          </a:solidFill>
          <a:latin typeface="Arial" charset="0"/>
          <a:cs typeface="Arial" charset="0"/>
        </a:defRPr>
      </a:lvl7pPr>
      <a:lvl8pPr marL="1371600" algn="l" rtl="0" eaLnBrk="1" fontAlgn="base" hangingPunct="1">
        <a:spcBef>
          <a:spcPct val="0"/>
        </a:spcBef>
        <a:spcAft>
          <a:spcPct val="0"/>
        </a:spcAft>
        <a:defRPr sz="4000" b="1">
          <a:solidFill>
            <a:schemeClr val="bg1"/>
          </a:solidFill>
          <a:latin typeface="Arial" charset="0"/>
          <a:cs typeface="Arial" charset="0"/>
        </a:defRPr>
      </a:lvl8pPr>
      <a:lvl9pPr marL="1828800" algn="l" rtl="0" eaLnBrk="1" fontAlgn="base" hangingPunct="1">
        <a:spcBef>
          <a:spcPct val="0"/>
        </a:spcBef>
        <a:spcAft>
          <a:spcPct val="0"/>
        </a:spcAft>
        <a:defRPr sz="4000" b="1">
          <a:solidFill>
            <a:schemeClr val="bg1"/>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1430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7" name="Picture 7" descr="PSHP logo_fin_v_rgb"/>
          <p:cNvPicPr>
            <a:picLocks noChangeAspect="1" noChangeArrowheads="1"/>
          </p:cNvPicPr>
          <p:nvPr/>
        </p:nvPicPr>
        <p:blipFill>
          <a:blip r:embed="rId2" cstate="print"/>
          <a:srcRect/>
          <a:stretch>
            <a:fillRect/>
          </a:stretch>
        </p:blipFill>
        <p:spPr bwMode="auto">
          <a:xfrm>
            <a:off x="7391400" y="5967413"/>
            <a:ext cx="1600200" cy="814387"/>
          </a:xfrm>
          <a:prstGeom prst="rect">
            <a:avLst/>
          </a:prstGeom>
          <a:noFill/>
          <a:ln w="9525">
            <a:noFill/>
            <a:miter lim="800000"/>
            <a:headEnd/>
            <a:tailEnd/>
          </a:ln>
        </p:spPr>
      </p:pic>
      <p:sp>
        <p:nvSpPr>
          <p:cNvPr id="68616" name="Rectangle 8"/>
          <p:cNvSpPr>
            <a:spLocks noChangeArrowheads="1"/>
          </p:cNvSpPr>
          <p:nvPr/>
        </p:nvSpPr>
        <p:spPr bwMode="auto">
          <a:xfrm>
            <a:off x="7315200" y="0"/>
            <a:ext cx="1828800" cy="342900"/>
          </a:xfrm>
          <a:prstGeom prst="rect">
            <a:avLst/>
          </a:prstGeom>
          <a:solidFill>
            <a:srgbClr val="895C9E">
              <a:alpha val="60001"/>
            </a:srgbClr>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68617" name="Rectangle 9"/>
          <p:cNvSpPr>
            <a:spLocks noChangeArrowheads="1"/>
          </p:cNvSpPr>
          <p:nvPr/>
        </p:nvSpPr>
        <p:spPr bwMode="auto">
          <a:xfrm>
            <a:off x="7315200" y="228600"/>
            <a:ext cx="1828800" cy="533400"/>
          </a:xfrm>
          <a:prstGeom prst="rect">
            <a:avLst/>
          </a:prstGeom>
          <a:solidFill>
            <a:srgbClr val="895C9E"/>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68619" name="Rectangle 11"/>
          <p:cNvSpPr>
            <a:spLocks noChangeArrowheads="1"/>
          </p:cNvSpPr>
          <p:nvPr/>
        </p:nvSpPr>
        <p:spPr bwMode="auto">
          <a:xfrm>
            <a:off x="0" y="0"/>
            <a:ext cx="7315200" cy="762000"/>
          </a:xfrm>
          <a:prstGeom prst="rect">
            <a:avLst/>
          </a:prstGeom>
          <a:solidFill>
            <a:srgbClr val="A2AD00"/>
          </a:solidFill>
          <a:ln w="9525">
            <a:noFill/>
            <a:miter lim="800000"/>
            <a:headEnd/>
            <a:tailEnd/>
          </a:ln>
        </p:spPr>
        <p:txBody>
          <a:bodyPr/>
          <a:lstStyle/>
          <a:p>
            <a:pPr fontAlgn="base">
              <a:spcBef>
                <a:spcPct val="0"/>
              </a:spcBef>
              <a:spcAft>
                <a:spcPct val="0"/>
              </a:spcAft>
              <a:defRPr/>
            </a:pPr>
            <a:endParaRPr lang="en-US" sz="4000" b="1">
              <a:solidFill>
                <a:srgbClr val="FFFFFF"/>
              </a:solidFill>
            </a:endParaRPr>
          </a:p>
        </p:txBody>
      </p:sp>
      <p:sp>
        <p:nvSpPr>
          <p:cNvPr id="1031" name="Rectangle 2"/>
          <p:cNvSpPr>
            <a:spLocks noGrp="1" noChangeArrowheads="1"/>
          </p:cNvSpPr>
          <p:nvPr>
            <p:ph type="title"/>
          </p:nvPr>
        </p:nvSpPr>
        <p:spPr bwMode="auto">
          <a:xfrm>
            <a:off x="304800" y="0"/>
            <a:ext cx="6934200" cy="715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transition>
    <p:fade/>
  </p:transition>
  <p:txStyles>
    <p:titleStyle>
      <a:lvl1pPr algn="l" rtl="0" eaLnBrk="1" fontAlgn="base" hangingPunct="1">
        <a:spcBef>
          <a:spcPct val="0"/>
        </a:spcBef>
        <a:spcAft>
          <a:spcPct val="0"/>
        </a:spcAft>
        <a:defRPr sz="4000" b="1">
          <a:solidFill>
            <a:schemeClr val="bg1"/>
          </a:solidFill>
          <a:latin typeface="+mj-lt"/>
          <a:ea typeface="+mj-ea"/>
          <a:cs typeface="+mj-cs"/>
        </a:defRPr>
      </a:lvl1pPr>
      <a:lvl2pPr algn="l" rtl="0" eaLnBrk="1" fontAlgn="base" hangingPunct="1">
        <a:spcBef>
          <a:spcPct val="0"/>
        </a:spcBef>
        <a:spcAft>
          <a:spcPct val="0"/>
        </a:spcAft>
        <a:defRPr sz="4000" b="1">
          <a:solidFill>
            <a:schemeClr val="bg1"/>
          </a:solidFill>
          <a:latin typeface="Arial" charset="0"/>
          <a:cs typeface="Arial" charset="0"/>
        </a:defRPr>
      </a:lvl2pPr>
      <a:lvl3pPr algn="l" rtl="0" eaLnBrk="1" fontAlgn="base" hangingPunct="1">
        <a:spcBef>
          <a:spcPct val="0"/>
        </a:spcBef>
        <a:spcAft>
          <a:spcPct val="0"/>
        </a:spcAft>
        <a:defRPr sz="4000" b="1">
          <a:solidFill>
            <a:schemeClr val="bg1"/>
          </a:solidFill>
          <a:latin typeface="Arial" charset="0"/>
          <a:cs typeface="Arial" charset="0"/>
        </a:defRPr>
      </a:lvl3pPr>
      <a:lvl4pPr algn="l" rtl="0" eaLnBrk="1" fontAlgn="base" hangingPunct="1">
        <a:spcBef>
          <a:spcPct val="0"/>
        </a:spcBef>
        <a:spcAft>
          <a:spcPct val="0"/>
        </a:spcAft>
        <a:defRPr sz="4000" b="1">
          <a:solidFill>
            <a:schemeClr val="bg1"/>
          </a:solidFill>
          <a:latin typeface="Arial" charset="0"/>
          <a:cs typeface="Arial" charset="0"/>
        </a:defRPr>
      </a:lvl4pPr>
      <a:lvl5pPr algn="l" rtl="0" eaLnBrk="1" fontAlgn="base" hangingPunct="1">
        <a:spcBef>
          <a:spcPct val="0"/>
        </a:spcBef>
        <a:spcAft>
          <a:spcPct val="0"/>
        </a:spcAft>
        <a:defRPr sz="4000" b="1">
          <a:solidFill>
            <a:schemeClr val="bg1"/>
          </a:solidFill>
          <a:latin typeface="Arial" charset="0"/>
          <a:cs typeface="Arial" charset="0"/>
        </a:defRPr>
      </a:lvl5pPr>
      <a:lvl6pPr marL="457200" algn="l" rtl="0" eaLnBrk="1" fontAlgn="base" hangingPunct="1">
        <a:spcBef>
          <a:spcPct val="0"/>
        </a:spcBef>
        <a:spcAft>
          <a:spcPct val="0"/>
        </a:spcAft>
        <a:defRPr sz="4000" b="1">
          <a:solidFill>
            <a:schemeClr val="bg1"/>
          </a:solidFill>
          <a:latin typeface="Arial" charset="0"/>
          <a:cs typeface="Arial" charset="0"/>
        </a:defRPr>
      </a:lvl6pPr>
      <a:lvl7pPr marL="914400" algn="l" rtl="0" eaLnBrk="1" fontAlgn="base" hangingPunct="1">
        <a:spcBef>
          <a:spcPct val="0"/>
        </a:spcBef>
        <a:spcAft>
          <a:spcPct val="0"/>
        </a:spcAft>
        <a:defRPr sz="4000" b="1">
          <a:solidFill>
            <a:schemeClr val="bg1"/>
          </a:solidFill>
          <a:latin typeface="Arial" charset="0"/>
          <a:cs typeface="Arial" charset="0"/>
        </a:defRPr>
      </a:lvl7pPr>
      <a:lvl8pPr marL="1371600" algn="l" rtl="0" eaLnBrk="1" fontAlgn="base" hangingPunct="1">
        <a:spcBef>
          <a:spcPct val="0"/>
        </a:spcBef>
        <a:spcAft>
          <a:spcPct val="0"/>
        </a:spcAft>
        <a:defRPr sz="4000" b="1">
          <a:solidFill>
            <a:schemeClr val="bg1"/>
          </a:solidFill>
          <a:latin typeface="Arial" charset="0"/>
          <a:cs typeface="Arial" charset="0"/>
        </a:defRPr>
      </a:lvl8pPr>
      <a:lvl9pPr marL="1828800" algn="l" rtl="0" eaLnBrk="1" fontAlgn="base" hangingPunct="1">
        <a:spcBef>
          <a:spcPct val="0"/>
        </a:spcBef>
        <a:spcAft>
          <a:spcPct val="0"/>
        </a:spcAft>
        <a:defRPr sz="4000" b="1">
          <a:solidFill>
            <a:schemeClr val="bg1"/>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1430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7" name="Picture 7" descr="PSHP logo_fin_v_rgb"/>
          <p:cNvPicPr>
            <a:picLocks noChangeAspect="1" noChangeArrowheads="1"/>
          </p:cNvPicPr>
          <p:nvPr/>
        </p:nvPicPr>
        <p:blipFill>
          <a:blip r:embed="rId2" cstate="print"/>
          <a:srcRect/>
          <a:stretch>
            <a:fillRect/>
          </a:stretch>
        </p:blipFill>
        <p:spPr bwMode="auto">
          <a:xfrm>
            <a:off x="7391400" y="5967413"/>
            <a:ext cx="1600200" cy="814387"/>
          </a:xfrm>
          <a:prstGeom prst="rect">
            <a:avLst/>
          </a:prstGeom>
          <a:noFill/>
          <a:ln w="9525">
            <a:noFill/>
            <a:miter lim="800000"/>
            <a:headEnd/>
            <a:tailEnd/>
          </a:ln>
        </p:spPr>
      </p:pic>
      <p:sp>
        <p:nvSpPr>
          <p:cNvPr id="68616" name="Rectangle 8"/>
          <p:cNvSpPr>
            <a:spLocks noChangeArrowheads="1"/>
          </p:cNvSpPr>
          <p:nvPr/>
        </p:nvSpPr>
        <p:spPr bwMode="auto">
          <a:xfrm>
            <a:off x="7315200" y="0"/>
            <a:ext cx="1828800" cy="342900"/>
          </a:xfrm>
          <a:prstGeom prst="rect">
            <a:avLst/>
          </a:prstGeom>
          <a:solidFill>
            <a:srgbClr val="895C9E">
              <a:alpha val="60001"/>
            </a:srgbClr>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68617" name="Rectangle 9"/>
          <p:cNvSpPr>
            <a:spLocks noChangeArrowheads="1"/>
          </p:cNvSpPr>
          <p:nvPr/>
        </p:nvSpPr>
        <p:spPr bwMode="auto">
          <a:xfrm>
            <a:off x="7315200" y="228600"/>
            <a:ext cx="1828800" cy="533400"/>
          </a:xfrm>
          <a:prstGeom prst="rect">
            <a:avLst/>
          </a:prstGeom>
          <a:solidFill>
            <a:srgbClr val="895C9E"/>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68619" name="Rectangle 11"/>
          <p:cNvSpPr>
            <a:spLocks noChangeArrowheads="1"/>
          </p:cNvSpPr>
          <p:nvPr/>
        </p:nvSpPr>
        <p:spPr bwMode="auto">
          <a:xfrm>
            <a:off x="0" y="0"/>
            <a:ext cx="7315200" cy="762000"/>
          </a:xfrm>
          <a:prstGeom prst="rect">
            <a:avLst/>
          </a:prstGeom>
          <a:solidFill>
            <a:srgbClr val="A2AD00"/>
          </a:solidFill>
          <a:ln w="9525">
            <a:noFill/>
            <a:miter lim="800000"/>
            <a:headEnd/>
            <a:tailEnd/>
          </a:ln>
        </p:spPr>
        <p:txBody>
          <a:bodyPr/>
          <a:lstStyle/>
          <a:p>
            <a:pPr fontAlgn="base">
              <a:spcBef>
                <a:spcPct val="0"/>
              </a:spcBef>
              <a:spcAft>
                <a:spcPct val="0"/>
              </a:spcAft>
              <a:defRPr/>
            </a:pPr>
            <a:endParaRPr lang="en-US" sz="4000" b="1">
              <a:solidFill>
                <a:srgbClr val="FFFFFF"/>
              </a:solidFill>
            </a:endParaRPr>
          </a:p>
        </p:txBody>
      </p:sp>
      <p:sp>
        <p:nvSpPr>
          <p:cNvPr id="1031" name="Rectangle 2"/>
          <p:cNvSpPr>
            <a:spLocks noGrp="1" noChangeArrowheads="1"/>
          </p:cNvSpPr>
          <p:nvPr>
            <p:ph type="title"/>
          </p:nvPr>
        </p:nvSpPr>
        <p:spPr bwMode="auto">
          <a:xfrm>
            <a:off x="304800" y="0"/>
            <a:ext cx="6934200" cy="715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transition>
    <p:fade/>
  </p:transition>
  <p:txStyles>
    <p:titleStyle>
      <a:lvl1pPr algn="l" rtl="0" eaLnBrk="1" fontAlgn="base" hangingPunct="1">
        <a:spcBef>
          <a:spcPct val="0"/>
        </a:spcBef>
        <a:spcAft>
          <a:spcPct val="0"/>
        </a:spcAft>
        <a:defRPr sz="4000" b="1">
          <a:solidFill>
            <a:schemeClr val="bg1"/>
          </a:solidFill>
          <a:latin typeface="+mj-lt"/>
          <a:ea typeface="+mj-ea"/>
          <a:cs typeface="+mj-cs"/>
        </a:defRPr>
      </a:lvl1pPr>
      <a:lvl2pPr algn="l" rtl="0" eaLnBrk="1" fontAlgn="base" hangingPunct="1">
        <a:spcBef>
          <a:spcPct val="0"/>
        </a:spcBef>
        <a:spcAft>
          <a:spcPct val="0"/>
        </a:spcAft>
        <a:defRPr sz="4000" b="1">
          <a:solidFill>
            <a:schemeClr val="bg1"/>
          </a:solidFill>
          <a:latin typeface="Arial" charset="0"/>
          <a:cs typeface="Arial" charset="0"/>
        </a:defRPr>
      </a:lvl2pPr>
      <a:lvl3pPr algn="l" rtl="0" eaLnBrk="1" fontAlgn="base" hangingPunct="1">
        <a:spcBef>
          <a:spcPct val="0"/>
        </a:spcBef>
        <a:spcAft>
          <a:spcPct val="0"/>
        </a:spcAft>
        <a:defRPr sz="4000" b="1">
          <a:solidFill>
            <a:schemeClr val="bg1"/>
          </a:solidFill>
          <a:latin typeface="Arial" charset="0"/>
          <a:cs typeface="Arial" charset="0"/>
        </a:defRPr>
      </a:lvl3pPr>
      <a:lvl4pPr algn="l" rtl="0" eaLnBrk="1" fontAlgn="base" hangingPunct="1">
        <a:spcBef>
          <a:spcPct val="0"/>
        </a:spcBef>
        <a:spcAft>
          <a:spcPct val="0"/>
        </a:spcAft>
        <a:defRPr sz="4000" b="1">
          <a:solidFill>
            <a:schemeClr val="bg1"/>
          </a:solidFill>
          <a:latin typeface="Arial" charset="0"/>
          <a:cs typeface="Arial" charset="0"/>
        </a:defRPr>
      </a:lvl4pPr>
      <a:lvl5pPr algn="l" rtl="0" eaLnBrk="1" fontAlgn="base" hangingPunct="1">
        <a:spcBef>
          <a:spcPct val="0"/>
        </a:spcBef>
        <a:spcAft>
          <a:spcPct val="0"/>
        </a:spcAft>
        <a:defRPr sz="4000" b="1">
          <a:solidFill>
            <a:schemeClr val="bg1"/>
          </a:solidFill>
          <a:latin typeface="Arial" charset="0"/>
          <a:cs typeface="Arial" charset="0"/>
        </a:defRPr>
      </a:lvl5pPr>
      <a:lvl6pPr marL="457200" algn="l" rtl="0" eaLnBrk="1" fontAlgn="base" hangingPunct="1">
        <a:spcBef>
          <a:spcPct val="0"/>
        </a:spcBef>
        <a:spcAft>
          <a:spcPct val="0"/>
        </a:spcAft>
        <a:defRPr sz="4000" b="1">
          <a:solidFill>
            <a:schemeClr val="bg1"/>
          </a:solidFill>
          <a:latin typeface="Arial" charset="0"/>
          <a:cs typeface="Arial" charset="0"/>
        </a:defRPr>
      </a:lvl6pPr>
      <a:lvl7pPr marL="914400" algn="l" rtl="0" eaLnBrk="1" fontAlgn="base" hangingPunct="1">
        <a:spcBef>
          <a:spcPct val="0"/>
        </a:spcBef>
        <a:spcAft>
          <a:spcPct val="0"/>
        </a:spcAft>
        <a:defRPr sz="4000" b="1">
          <a:solidFill>
            <a:schemeClr val="bg1"/>
          </a:solidFill>
          <a:latin typeface="Arial" charset="0"/>
          <a:cs typeface="Arial" charset="0"/>
        </a:defRPr>
      </a:lvl7pPr>
      <a:lvl8pPr marL="1371600" algn="l" rtl="0" eaLnBrk="1" fontAlgn="base" hangingPunct="1">
        <a:spcBef>
          <a:spcPct val="0"/>
        </a:spcBef>
        <a:spcAft>
          <a:spcPct val="0"/>
        </a:spcAft>
        <a:defRPr sz="4000" b="1">
          <a:solidFill>
            <a:schemeClr val="bg1"/>
          </a:solidFill>
          <a:latin typeface="Arial" charset="0"/>
          <a:cs typeface="Arial" charset="0"/>
        </a:defRPr>
      </a:lvl8pPr>
      <a:lvl9pPr marL="1828800" algn="l" rtl="0" eaLnBrk="1" fontAlgn="base" hangingPunct="1">
        <a:spcBef>
          <a:spcPct val="0"/>
        </a:spcBef>
        <a:spcAft>
          <a:spcPct val="0"/>
        </a:spcAft>
        <a:defRPr sz="4000" b="1">
          <a:solidFill>
            <a:schemeClr val="bg1"/>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1430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7" name="Picture 7" descr="PSHP logo_fin_v_rgb"/>
          <p:cNvPicPr>
            <a:picLocks noChangeAspect="1" noChangeArrowheads="1"/>
          </p:cNvPicPr>
          <p:nvPr/>
        </p:nvPicPr>
        <p:blipFill>
          <a:blip r:embed="rId2" cstate="print"/>
          <a:srcRect/>
          <a:stretch>
            <a:fillRect/>
          </a:stretch>
        </p:blipFill>
        <p:spPr bwMode="auto">
          <a:xfrm>
            <a:off x="7391400" y="5967413"/>
            <a:ext cx="1600200" cy="814387"/>
          </a:xfrm>
          <a:prstGeom prst="rect">
            <a:avLst/>
          </a:prstGeom>
          <a:noFill/>
          <a:ln w="9525">
            <a:noFill/>
            <a:miter lim="800000"/>
            <a:headEnd/>
            <a:tailEnd/>
          </a:ln>
        </p:spPr>
      </p:pic>
      <p:sp>
        <p:nvSpPr>
          <p:cNvPr id="68616" name="Rectangle 8"/>
          <p:cNvSpPr>
            <a:spLocks noChangeArrowheads="1"/>
          </p:cNvSpPr>
          <p:nvPr/>
        </p:nvSpPr>
        <p:spPr bwMode="auto">
          <a:xfrm>
            <a:off x="7315200" y="0"/>
            <a:ext cx="1828800" cy="342900"/>
          </a:xfrm>
          <a:prstGeom prst="rect">
            <a:avLst/>
          </a:prstGeom>
          <a:solidFill>
            <a:srgbClr val="895C9E">
              <a:alpha val="60001"/>
            </a:srgbClr>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68617" name="Rectangle 9"/>
          <p:cNvSpPr>
            <a:spLocks noChangeArrowheads="1"/>
          </p:cNvSpPr>
          <p:nvPr/>
        </p:nvSpPr>
        <p:spPr bwMode="auto">
          <a:xfrm>
            <a:off x="7315200" y="228600"/>
            <a:ext cx="1828800" cy="533400"/>
          </a:xfrm>
          <a:prstGeom prst="rect">
            <a:avLst/>
          </a:prstGeom>
          <a:solidFill>
            <a:srgbClr val="895C9E"/>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68619" name="Rectangle 11"/>
          <p:cNvSpPr>
            <a:spLocks noChangeArrowheads="1"/>
          </p:cNvSpPr>
          <p:nvPr/>
        </p:nvSpPr>
        <p:spPr bwMode="auto">
          <a:xfrm>
            <a:off x="0" y="0"/>
            <a:ext cx="7315200" cy="762000"/>
          </a:xfrm>
          <a:prstGeom prst="rect">
            <a:avLst/>
          </a:prstGeom>
          <a:solidFill>
            <a:srgbClr val="A2AD00"/>
          </a:solidFill>
          <a:ln w="9525">
            <a:noFill/>
            <a:miter lim="800000"/>
            <a:headEnd/>
            <a:tailEnd/>
          </a:ln>
        </p:spPr>
        <p:txBody>
          <a:bodyPr/>
          <a:lstStyle/>
          <a:p>
            <a:pPr fontAlgn="base">
              <a:spcBef>
                <a:spcPct val="0"/>
              </a:spcBef>
              <a:spcAft>
                <a:spcPct val="0"/>
              </a:spcAft>
              <a:defRPr/>
            </a:pPr>
            <a:endParaRPr lang="en-US" sz="4000" b="1">
              <a:solidFill>
                <a:srgbClr val="FFFFFF"/>
              </a:solidFill>
            </a:endParaRPr>
          </a:p>
        </p:txBody>
      </p:sp>
      <p:sp>
        <p:nvSpPr>
          <p:cNvPr id="1031" name="Rectangle 2"/>
          <p:cNvSpPr>
            <a:spLocks noGrp="1" noChangeArrowheads="1"/>
          </p:cNvSpPr>
          <p:nvPr>
            <p:ph type="title"/>
          </p:nvPr>
        </p:nvSpPr>
        <p:spPr bwMode="auto">
          <a:xfrm>
            <a:off x="304800" y="0"/>
            <a:ext cx="6934200" cy="715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transition>
    <p:fade/>
  </p:transition>
  <p:txStyles>
    <p:titleStyle>
      <a:lvl1pPr algn="l" rtl="0" eaLnBrk="1" fontAlgn="base" hangingPunct="1">
        <a:spcBef>
          <a:spcPct val="0"/>
        </a:spcBef>
        <a:spcAft>
          <a:spcPct val="0"/>
        </a:spcAft>
        <a:defRPr sz="4000" b="1">
          <a:solidFill>
            <a:schemeClr val="bg1"/>
          </a:solidFill>
          <a:latin typeface="+mj-lt"/>
          <a:ea typeface="+mj-ea"/>
          <a:cs typeface="+mj-cs"/>
        </a:defRPr>
      </a:lvl1pPr>
      <a:lvl2pPr algn="l" rtl="0" eaLnBrk="1" fontAlgn="base" hangingPunct="1">
        <a:spcBef>
          <a:spcPct val="0"/>
        </a:spcBef>
        <a:spcAft>
          <a:spcPct val="0"/>
        </a:spcAft>
        <a:defRPr sz="4000" b="1">
          <a:solidFill>
            <a:schemeClr val="bg1"/>
          </a:solidFill>
          <a:latin typeface="Arial" charset="0"/>
          <a:cs typeface="Arial" charset="0"/>
        </a:defRPr>
      </a:lvl2pPr>
      <a:lvl3pPr algn="l" rtl="0" eaLnBrk="1" fontAlgn="base" hangingPunct="1">
        <a:spcBef>
          <a:spcPct val="0"/>
        </a:spcBef>
        <a:spcAft>
          <a:spcPct val="0"/>
        </a:spcAft>
        <a:defRPr sz="4000" b="1">
          <a:solidFill>
            <a:schemeClr val="bg1"/>
          </a:solidFill>
          <a:latin typeface="Arial" charset="0"/>
          <a:cs typeface="Arial" charset="0"/>
        </a:defRPr>
      </a:lvl3pPr>
      <a:lvl4pPr algn="l" rtl="0" eaLnBrk="1" fontAlgn="base" hangingPunct="1">
        <a:spcBef>
          <a:spcPct val="0"/>
        </a:spcBef>
        <a:spcAft>
          <a:spcPct val="0"/>
        </a:spcAft>
        <a:defRPr sz="4000" b="1">
          <a:solidFill>
            <a:schemeClr val="bg1"/>
          </a:solidFill>
          <a:latin typeface="Arial" charset="0"/>
          <a:cs typeface="Arial" charset="0"/>
        </a:defRPr>
      </a:lvl4pPr>
      <a:lvl5pPr algn="l" rtl="0" eaLnBrk="1" fontAlgn="base" hangingPunct="1">
        <a:spcBef>
          <a:spcPct val="0"/>
        </a:spcBef>
        <a:spcAft>
          <a:spcPct val="0"/>
        </a:spcAft>
        <a:defRPr sz="4000" b="1">
          <a:solidFill>
            <a:schemeClr val="bg1"/>
          </a:solidFill>
          <a:latin typeface="Arial" charset="0"/>
          <a:cs typeface="Arial" charset="0"/>
        </a:defRPr>
      </a:lvl5pPr>
      <a:lvl6pPr marL="457200" algn="l" rtl="0" eaLnBrk="1" fontAlgn="base" hangingPunct="1">
        <a:spcBef>
          <a:spcPct val="0"/>
        </a:spcBef>
        <a:spcAft>
          <a:spcPct val="0"/>
        </a:spcAft>
        <a:defRPr sz="4000" b="1">
          <a:solidFill>
            <a:schemeClr val="bg1"/>
          </a:solidFill>
          <a:latin typeface="Arial" charset="0"/>
          <a:cs typeface="Arial" charset="0"/>
        </a:defRPr>
      </a:lvl6pPr>
      <a:lvl7pPr marL="914400" algn="l" rtl="0" eaLnBrk="1" fontAlgn="base" hangingPunct="1">
        <a:spcBef>
          <a:spcPct val="0"/>
        </a:spcBef>
        <a:spcAft>
          <a:spcPct val="0"/>
        </a:spcAft>
        <a:defRPr sz="4000" b="1">
          <a:solidFill>
            <a:schemeClr val="bg1"/>
          </a:solidFill>
          <a:latin typeface="Arial" charset="0"/>
          <a:cs typeface="Arial" charset="0"/>
        </a:defRPr>
      </a:lvl7pPr>
      <a:lvl8pPr marL="1371600" algn="l" rtl="0" eaLnBrk="1" fontAlgn="base" hangingPunct="1">
        <a:spcBef>
          <a:spcPct val="0"/>
        </a:spcBef>
        <a:spcAft>
          <a:spcPct val="0"/>
        </a:spcAft>
        <a:defRPr sz="4000" b="1">
          <a:solidFill>
            <a:schemeClr val="bg1"/>
          </a:solidFill>
          <a:latin typeface="Arial" charset="0"/>
          <a:cs typeface="Arial" charset="0"/>
        </a:defRPr>
      </a:lvl8pPr>
      <a:lvl9pPr marL="1828800" algn="l" rtl="0" eaLnBrk="1" fontAlgn="base" hangingPunct="1">
        <a:spcBef>
          <a:spcPct val="0"/>
        </a:spcBef>
        <a:spcAft>
          <a:spcPct val="0"/>
        </a:spcAft>
        <a:defRPr sz="4000" b="1">
          <a:solidFill>
            <a:schemeClr val="bg1"/>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www.osubeavers.com/sponsorship/orst-learfield.html" TargetMode="External"/><Relationship Id="rId2" Type="http://schemas.openxmlformats.org/officeDocument/2006/relationships/image" Target="../media/image12.jpeg"/><Relationship Id="rId1" Type="http://schemas.openxmlformats.org/officeDocument/2006/relationships/slideLayout" Target="../slideLayouts/slideLayout12.xml"/><Relationship Id="rId6" Type="http://schemas.openxmlformats.org/officeDocument/2006/relationships/image" Target="../media/image15.gif"/><Relationship Id="rId5" Type="http://schemas.openxmlformats.org/officeDocument/2006/relationships/image" Target="../media/image14.gif"/><Relationship Id="rId4" Type="http://schemas.openxmlformats.org/officeDocument/2006/relationships/image" Target="../media/image13.g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8" Type="http://schemas.openxmlformats.org/officeDocument/2006/relationships/hyperlink" Target="http://www.welcoa.org/" TargetMode="External"/><Relationship Id="rId3" Type="http://schemas.openxmlformats.org/officeDocument/2006/relationships/hyperlink" Target="http://www.cdc.gov/pcd/issues/2009/apr/08_0195.htm" TargetMode="External"/><Relationship Id="rId7" Type="http://schemas.openxmlformats.org/officeDocument/2006/relationships/hyperlink" Target="http://www.businessgrouphealth.org/" TargetMode="External"/><Relationship Id="rId2" Type="http://schemas.openxmlformats.org/officeDocument/2006/relationships/hyperlink" Target="http://www.thecommunityguide.org/obesity/workprograms.html" TargetMode="External"/><Relationship Id="rId1" Type="http://schemas.openxmlformats.org/officeDocument/2006/relationships/slideLayout" Target="../slideLayouts/slideLayout2.xml"/><Relationship Id="rId6" Type="http://schemas.openxmlformats.org/officeDocument/2006/relationships/hyperlink" Target="http://www.sbwi.org/employers.asp" TargetMode="External"/><Relationship Id="rId5" Type="http://schemas.openxmlformats.org/officeDocument/2006/relationships/hyperlink" Target="http://www.uschamber.com/assets/labor/2010hwforce.pdf" TargetMode="External"/><Relationship Id="rId10" Type="http://schemas.openxmlformats.org/officeDocument/2006/relationships/hyperlink" Target="http://www.elinfonet.com/" TargetMode="External"/><Relationship Id="rId4" Type="http://schemas.openxmlformats.org/officeDocument/2006/relationships/hyperlink" Target="http://www.cdc.gov/nccdphp/dnpa/hwi/" TargetMode="External"/><Relationship Id="rId9" Type="http://schemas.openxmlformats.org/officeDocument/2006/relationships/hyperlink" Target="http://startwalkingnow.org/start_workplace.jsp" TargetMode="External"/></Relationships>
</file>

<file path=ppt/slides/_rels/slide19.xml.rels><?xml version="1.0" encoding="UTF-8" standalone="yes"?>
<Relationships xmlns="http://schemas.openxmlformats.org/package/2006/relationships"><Relationship Id="rId3" Type="http://schemas.openxmlformats.org/officeDocument/2006/relationships/oleObject" Target="file:///C:\Documents%20and%20Settings\DEROBBINS\Local%20Settings\Temp\XPgrpwise\WW%20Screen%20Shot.pdf" TargetMode="Externa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hyperlink" Target="http://www.healthoregon.org/wellness@wor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774825"/>
          </a:xfrm>
        </p:spPr>
        <p:txBody>
          <a:bodyPr>
            <a:noAutofit/>
          </a:bodyPr>
          <a:lstStyle/>
          <a:p>
            <a:r>
              <a:rPr lang="en-US" sz="5400" b="1" dirty="0" smtClean="0">
                <a:solidFill>
                  <a:schemeClr val="accent6">
                    <a:lumMod val="75000"/>
                  </a:schemeClr>
                </a:solidFill>
              </a:rPr>
              <a:t> </a:t>
            </a:r>
            <a:endParaRPr lang="en-US" sz="5400" b="1" dirty="0">
              <a:solidFill>
                <a:schemeClr val="accent6">
                  <a:lumMod val="75000"/>
                </a:schemeClr>
              </a:solidFill>
            </a:endParaRPr>
          </a:p>
        </p:txBody>
      </p:sp>
      <p:sp>
        <p:nvSpPr>
          <p:cNvPr id="3" name="Content Placeholder 2"/>
          <p:cNvSpPr>
            <a:spLocks noGrp="1"/>
          </p:cNvSpPr>
          <p:nvPr>
            <p:ph type="subTitle" idx="1"/>
          </p:nvPr>
        </p:nvSpPr>
        <p:spPr>
          <a:xfrm>
            <a:off x="457200" y="3810000"/>
            <a:ext cx="8153400" cy="1676400"/>
          </a:xfrm>
        </p:spPr>
        <p:txBody>
          <a:bodyPr>
            <a:noAutofit/>
          </a:bodyPr>
          <a:lstStyle/>
          <a:p>
            <a:r>
              <a:rPr lang="en-US" sz="2400" b="1" dirty="0" smtClean="0">
                <a:solidFill>
                  <a:srgbClr val="004C00"/>
                </a:solidFill>
              </a:rPr>
              <a:t>How Oregon State Agencies and Universities Walk the Talk</a:t>
            </a:r>
            <a:endParaRPr lang="en-US" sz="2000" b="1" dirty="0" smtClean="0">
              <a:solidFill>
                <a:srgbClr val="004C00"/>
              </a:solidFill>
            </a:endParaRPr>
          </a:p>
          <a:p>
            <a:endParaRPr lang="en-US" sz="2000" dirty="0" smtClean="0"/>
          </a:p>
          <a:p>
            <a:pPr>
              <a:spcBef>
                <a:spcPts val="600"/>
              </a:spcBef>
            </a:pPr>
            <a:r>
              <a:rPr lang="en-US" sz="2000" dirty="0" smtClean="0">
                <a:solidFill>
                  <a:schemeClr val="tx1"/>
                </a:solidFill>
                <a:latin typeface="Calibri"/>
                <a:cs typeface="Calibri"/>
              </a:rPr>
              <a:t>October 10, 2011</a:t>
            </a:r>
          </a:p>
          <a:p>
            <a:pPr>
              <a:spcBef>
                <a:spcPts val="600"/>
              </a:spcBef>
            </a:pPr>
            <a:r>
              <a:rPr lang="en-US" sz="2000" dirty="0" smtClean="0">
                <a:solidFill>
                  <a:schemeClr val="tx1"/>
                </a:solidFill>
                <a:latin typeface="Calibri"/>
                <a:cs typeface="Calibri"/>
              </a:rPr>
              <a:t>OPHA Annual Conference</a:t>
            </a:r>
            <a:br>
              <a:rPr lang="en-US" sz="2000" dirty="0" smtClean="0">
                <a:solidFill>
                  <a:schemeClr val="tx1"/>
                </a:solidFill>
                <a:latin typeface="Calibri"/>
                <a:cs typeface="Calibri"/>
              </a:rPr>
            </a:br>
            <a:endParaRPr lang="en-US" sz="2000" dirty="0" smtClean="0">
              <a:solidFill>
                <a:schemeClr val="tx1"/>
              </a:solidFill>
              <a:latin typeface="Calibri"/>
              <a:cs typeface="Calibri"/>
            </a:endParaRPr>
          </a:p>
          <a:p>
            <a:pPr>
              <a:spcBef>
                <a:spcPts val="600"/>
              </a:spcBef>
            </a:pPr>
            <a:r>
              <a:rPr lang="en-US" sz="2000" dirty="0" smtClean="0">
                <a:solidFill>
                  <a:schemeClr val="tx1"/>
                </a:solidFill>
                <a:latin typeface="Calibri"/>
                <a:cs typeface="Calibri"/>
              </a:rPr>
              <a:t>Dawn Robbins &amp; Inge Aldersebaes, Co-Leads</a:t>
            </a:r>
          </a:p>
        </p:txBody>
      </p:sp>
      <p:pic>
        <p:nvPicPr>
          <p:cNvPr id="20482" name="Picture 2"/>
          <p:cNvPicPr>
            <a:picLocks noChangeAspect="1" noChangeArrowheads="1"/>
          </p:cNvPicPr>
          <p:nvPr/>
        </p:nvPicPr>
        <p:blipFill>
          <a:blip r:embed="rId2" cstate="print"/>
          <a:srcRect/>
          <a:stretch>
            <a:fillRect/>
          </a:stretch>
        </p:blipFill>
        <p:spPr bwMode="auto">
          <a:xfrm>
            <a:off x="2667000" y="1219200"/>
            <a:ext cx="3771640" cy="446088"/>
          </a:xfrm>
          <a:prstGeom prst="rect">
            <a:avLst/>
          </a:prstGeom>
          <a:noFill/>
          <a:ln w="9525">
            <a:noFill/>
            <a:miter lim="800000"/>
            <a:headEnd/>
            <a:tailEnd/>
          </a:ln>
          <a:effectLst/>
        </p:spPr>
      </p:pic>
      <p:sp>
        <p:nvSpPr>
          <p:cNvPr id="5" name="TextBox 4"/>
          <p:cNvSpPr txBox="1"/>
          <p:nvPr/>
        </p:nvSpPr>
        <p:spPr>
          <a:xfrm>
            <a:off x="7597181" y="2889419"/>
            <a:ext cx="184666" cy="369332"/>
          </a:xfrm>
          <a:prstGeom prst="rect">
            <a:avLst/>
          </a:prstGeom>
          <a:noFill/>
        </p:spPr>
        <p:txBody>
          <a:bodyPr wrap="none" rtlCol="0">
            <a:spAutoFit/>
          </a:bodyPr>
          <a:lstStyle/>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title"/>
          </p:nvPr>
        </p:nvSpPr>
        <p:spPr>
          <a:xfrm>
            <a:off x="685800" y="762000"/>
            <a:ext cx="7772400" cy="761999"/>
          </a:xfrm>
        </p:spPr>
        <p:txBody>
          <a:bodyPr>
            <a:normAutofit fontScale="90000"/>
          </a:bodyPr>
          <a:lstStyle/>
          <a:p>
            <a:pPr algn="ctr" eaLnBrk="1" hangingPunct="1"/>
            <a:r>
              <a:rPr lang="en-US" sz="1800" dirty="0" smtClean="0">
                <a:solidFill>
                  <a:srgbClr val="000090"/>
                </a:solidFill>
              </a:rPr>
              <a:t/>
            </a:r>
            <a:br>
              <a:rPr lang="en-US" sz="1800" dirty="0" smtClean="0">
                <a:solidFill>
                  <a:srgbClr val="000090"/>
                </a:solidFill>
              </a:rPr>
            </a:br>
            <a:r>
              <a:rPr lang="en-US" sz="1800" dirty="0" smtClean="0">
                <a:solidFill>
                  <a:srgbClr val="000090"/>
                </a:solidFill>
              </a:rPr>
              <a:t/>
            </a:r>
            <a:br>
              <a:rPr lang="en-US" sz="1800" dirty="0" smtClean="0">
                <a:solidFill>
                  <a:srgbClr val="000090"/>
                </a:solidFill>
              </a:rPr>
            </a:br>
            <a:r>
              <a:rPr lang="en-US" sz="1800" dirty="0" smtClean="0">
                <a:solidFill>
                  <a:srgbClr val="000090"/>
                </a:solidFill>
              </a:rPr>
              <a:t/>
            </a:r>
            <a:br>
              <a:rPr lang="en-US" sz="1800" dirty="0" smtClean="0">
                <a:solidFill>
                  <a:srgbClr val="000090"/>
                </a:solidFill>
              </a:rPr>
            </a:br>
            <a:r>
              <a:rPr lang="en-US" sz="1800" dirty="0" smtClean="0">
                <a:solidFill>
                  <a:srgbClr val="000090"/>
                </a:solidFill>
              </a:rPr>
              <a:t/>
            </a:r>
            <a:br>
              <a:rPr lang="en-US" sz="1800" dirty="0" smtClean="0">
                <a:solidFill>
                  <a:srgbClr val="000090"/>
                </a:solidFill>
              </a:rPr>
            </a:br>
            <a:r>
              <a:rPr lang="en-US" sz="1800" dirty="0" smtClean="0">
                <a:solidFill>
                  <a:srgbClr val="000090"/>
                </a:solidFill>
              </a:rPr>
              <a:t/>
            </a:r>
            <a:br>
              <a:rPr lang="en-US" sz="1800" dirty="0" smtClean="0">
                <a:solidFill>
                  <a:srgbClr val="000090"/>
                </a:solidFill>
              </a:rPr>
            </a:br>
            <a:r>
              <a:rPr lang="en-US" sz="1800" dirty="0" smtClean="0">
                <a:solidFill>
                  <a:srgbClr val="000090"/>
                </a:solidFill>
              </a:rPr>
              <a:t/>
            </a:r>
            <a:br>
              <a:rPr lang="en-US" sz="1800" dirty="0" smtClean="0">
                <a:solidFill>
                  <a:srgbClr val="000090"/>
                </a:solidFill>
              </a:rPr>
            </a:br>
            <a:r>
              <a:rPr lang="en-US" sz="1800" dirty="0" smtClean="0">
                <a:solidFill>
                  <a:srgbClr val="000090"/>
                </a:solidFill>
              </a:rPr>
              <a:t/>
            </a:r>
            <a:br>
              <a:rPr lang="en-US" sz="1800" dirty="0" smtClean="0">
                <a:solidFill>
                  <a:srgbClr val="000090"/>
                </a:solidFill>
              </a:rPr>
            </a:br>
            <a:r>
              <a:rPr lang="en-US" sz="1800" dirty="0" smtClean="0"/>
              <a:t/>
            </a:r>
            <a:br>
              <a:rPr lang="en-US" sz="1800" dirty="0" smtClean="0"/>
            </a:br>
            <a:r>
              <a:rPr lang="en-US" sz="2400" dirty="0" smtClean="0">
                <a:solidFill>
                  <a:srgbClr val="000090"/>
                </a:solidFill>
              </a:rPr>
              <a:t> </a:t>
            </a:r>
            <a:br>
              <a:rPr lang="en-US" sz="2400" dirty="0" smtClean="0">
                <a:solidFill>
                  <a:srgbClr val="000090"/>
                </a:solidFill>
              </a:rPr>
            </a:br>
            <a:r>
              <a:rPr lang="en-US" sz="2400" dirty="0" smtClean="0">
                <a:solidFill>
                  <a:srgbClr val="000090"/>
                </a:solidFill>
              </a:rPr>
              <a:t/>
            </a:r>
            <a:br>
              <a:rPr lang="en-US" sz="2400" dirty="0" smtClean="0">
                <a:solidFill>
                  <a:srgbClr val="000090"/>
                </a:solidFill>
              </a:rPr>
            </a:br>
            <a:r>
              <a:rPr lang="en-US" sz="2400" dirty="0" smtClean="0">
                <a:solidFill>
                  <a:srgbClr val="000090"/>
                </a:solidFill>
              </a:rPr>
              <a:t/>
            </a:r>
            <a:br>
              <a:rPr lang="en-US" sz="2400" dirty="0" smtClean="0">
                <a:solidFill>
                  <a:srgbClr val="000090"/>
                </a:solidFill>
              </a:rPr>
            </a:br>
            <a:r>
              <a:rPr lang="en-US" sz="2400" dirty="0" smtClean="0">
                <a:solidFill>
                  <a:srgbClr val="000090"/>
                </a:solidFill>
              </a:rPr>
              <a:t/>
            </a:r>
            <a:br>
              <a:rPr lang="en-US" sz="2400" dirty="0" smtClean="0">
                <a:solidFill>
                  <a:srgbClr val="000090"/>
                </a:solidFill>
              </a:rPr>
            </a:br>
            <a:r>
              <a:rPr lang="en-US" sz="2400" dirty="0" smtClean="0">
                <a:solidFill>
                  <a:srgbClr val="000090"/>
                </a:solidFill>
              </a:rPr>
              <a:t/>
            </a:r>
            <a:br>
              <a:rPr lang="en-US" sz="2400" dirty="0" smtClean="0">
                <a:solidFill>
                  <a:srgbClr val="000090"/>
                </a:solidFill>
              </a:rPr>
            </a:br>
            <a:r>
              <a:rPr lang="en-US" sz="2400" dirty="0" smtClean="0">
                <a:solidFill>
                  <a:srgbClr val="000090"/>
                </a:solidFill>
              </a:rPr>
              <a:t/>
            </a:r>
            <a:br>
              <a:rPr lang="en-US" sz="2400" dirty="0" smtClean="0">
                <a:solidFill>
                  <a:srgbClr val="000090"/>
                </a:solidFill>
              </a:rPr>
            </a:br>
            <a:r>
              <a:rPr lang="en-US" sz="2400" dirty="0" smtClean="0">
                <a:solidFill>
                  <a:srgbClr val="000090"/>
                </a:solidFill>
              </a:rPr>
              <a:t/>
            </a:r>
            <a:br>
              <a:rPr lang="en-US" sz="2400" dirty="0" smtClean="0">
                <a:solidFill>
                  <a:srgbClr val="000090"/>
                </a:solidFill>
              </a:rPr>
            </a:br>
            <a:r>
              <a:rPr lang="en-US" cap="none" dirty="0" smtClean="0">
                <a:solidFill>
                  <a:srgbClr val="FF5521"/>
                </a:solidFill>
              </a:rPr>
              <a:t>A c</a:t>
            </a:r>
            <a:r>
              <a:rPr lang="en-US" cap="none" dirty="0" smtClean="0">
                <a:solidFill>
                  <a:srgbClr val="FF5521"/>
                </a:solidFill>
                <a:latin typeface="+mn-lt"/>
              </a:rPr>
              <a:t>omprehensive, integrated worksite wellness program</a:t>
            </a:r>
            <a:r>
              <a:rPr lang="en-US" cap="none" dirty="0" smtClean="0">
                <a:latin typeface="+mn-lt"/>
              </a:rPr>
              <a:t> </a:t>
            </a:r>
            <a:r>
              <a:rPr lang="en-US" dirty="0" smtClean="0">
                <a:latin typeface="+mn-lt"/>
              </a:rPr>
              <a:t/>
            </a:r>
            <a:br>
              <a:rPr lang="en-US" dirty="0" smtClean="0">
                <a:latin typeface="+mn-lt"/>
              </a:rPr>
            </a:br>
            <a:endParaRPr lang="en-US" dirty="0" smtClean="0">
              <a:latin typeface="+mn-lt"/>
            </a:endParaRPr>
          </a:p>
        </p:txBody>
      </p:sp>
      <p:graphicFrame>
        <p:nvGraphicFramePr>
          <p:cNvPr id="6" name="Content Placeholder 5"/>
          <p:cNvGraphicFramePr>
            <a:graphicFrameLocks noGrp="1"/>
          </p:cNvGraphicFramePr>
          <p:nvPr>
            <p:ph idx="1"/>
          </p:nvPr>
        </p:nvGraphicFramePr>
        <p:xfrm>
          <a:off x="2209800" y="1524000"/>
          <a:ext cx="4316295"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6" name="Text Placeholder 19"/>
          <p:cNvSpPr>
            <a:spLocks noGrp="1"/>
          </p:cNvSpPr>
          <p:nvPr>
            <p:ph type="body" sz="half" idx="2"/>
          </p:nvPr>
        </p:nvSpPr>
        <p:spPr>
          <a:xfrm>
            <a:off x="304800" y="6324600"/>
            <a:ext cx="3200400" cy="381000"/>
          </a:xfrm>
        </p:spPr>
        <p:txBody>
          <a:bodyPr>
            <a:normAutofit fontScale="92500" lnSpcReduction="20000"/>
          </a:bodyPr>
          <a:lstStyle/>
          <a:p>
            <a:pPr eaLnBrk="1" hangingPunct="1">
              <a:lnSpc>
                <a:spcPct val="80000"/>
              </a:lnSpc>
            </a:pPr>
            <a:endParaRPr lang="en-US" dirty="0" smtClean="0"/>
          </a:p>
          <a:p>
            <a:pPr eaLnBrk="1" hangingPunct="1">
              <a:lnSpc>
                <a:spcPct val="80000"/>
              </a:lnSpc>
              <a:buFont typeface="Wingdings" charset="2"/>
              <a:buChar char="²"/>
            </a:pPr>
            <a:r>
              <a:rPr lang="en-US" sz="1081" dirty="0" smtClean="0">
                <a:solidFill>
                  <a:schemeClr val="tx1"/>
                </a:solidFill>
              </a:rPr>
              <a:t>Source: NGA Center of Best Practices</a:t>
            </a:r>
            <a:r>
              <a:rPr lang="en-US" dirty="0" smtClean="0"/>
              <a:t> </a:t>
            </a:r>
          </a:p>
          <a:p>
            <a:pPr eaLnBrk="1" hangingPunct="1">
              <a:lnSpc>
                <a:spcPct val="80000"/>
              </a:lnSpc>
              <a:buFont typeface="Arial" charset="0"/>
              <a:buChar char="•"/>
            </a:pPr>
            <a:endParaRPr lang="en-US" sz="1200" dirty="0" smtClean="0"/>
          </a:p>
        </p:txBody>
      </p:sp>
      <p:sp>
        <p:nvSpPr>
          <p:cNvPr id="3077" name="TextBox 6"/>
          <p:cNvSpPr txBox="1">
            <a:spLocks noChangeArrowheads="1"/>
          </p:cNvSpPr>
          <p:nvPr/>
        </p:nvSpPr>
        <p:spPr bwMode="auto">
          <a:xfrm>
            <a:off x="5235575" y="3586163"/>
            <a:ext cx="184150" cy="369887"/>
          </a:xfrm>
          <a:prstGeom prst="rect">
            <a:avLst/>
          </a:prstGeom>
          <a:noFill/>
          <a:ln w="9525">
            <a:noFill/>
            <a:miter lim="800000"/>
            <a:headEnd/>
            <a:tailEnd/>
          </a:ln>
        </p:spPr>
        <p:txBody>
          <a:bodyPr wrap="none">
            <a:spAutoFit/>
          </a:bodyPr>
          <a:lstStyle/>
          <a:p>
            <a:pPr defTabSz="457200" fontAlgn="base">
              <a:spcBef>
                <a:spcPct val="0"/>
              </a:spcBef>
              <a:spcAft>
                <a:spcPct val="0"/>
              </a:spcAft>
            </a:pPr>
            <a:endParaRPr lang="en-US" dirty="0" smtClean="0">
              <a:solidFill>
                <a:prstClr val="black"/>
              </a:solidFill>
              <a:ea typeface="ＭＳ Ｐゴシック" charset="-128"/>
            </a:endParaRPr>
          </a:p>
        </p:txBody>
      </p:sp>
      <p:cxnSp>
        <p:nvCxnSpPr>
          <p:cNvPr id="10" name="Straight Arrow Connector 9"/>
          <p:cNvCxnSpPr>
            <a:cxnSpLocks noChangeShapeType="1"/>
          </p:cNvCxnSpPr>
          <p:nvPr/>
        </p:nvCxnSpPr>
        <p:spPr bwMode="auto">
          <a:xfrm rot="16200000" flipH="1">
            <a:off x="3541713" y="2782888"/>
            <a:ext cx="4119562" cy="2058987"/>
          </a:xfrm>
          <a:prstGeom prst="straightConnector1">
            <a:avLst/>
          </a:prstGeom>
          <a:ln>
            <a:solidFill>
              <a:srgbClr val="004C00"/>
            </a:solidFill>
            <a:headEnd type="arrow" w="med" len="med"/>
            <a:tailEnd type="arrow" w="med" len="med"/>
          </a:ln>
        </p:spPr>
        <p:style>
          <a:lnRef idx="2">
            <a:schemeClr val="accent3"/>
          </a:lnRef>
          <a:fillRef idx="0">
            <a:schemeClr val="accent3"/>
          </a:fillRef>
          <a:effectRef idx="1">
            <a:schemeClr val="accent3"/>
          </a:effectRef>
          <a:fontRef idx="minor">
            <a:schemeClr val="tx1"/>
          </a:fontRef>
        </p:style>
      </p:cxnSp>
      <p:cxnSp>
        <p:nvCxnSpPr>
          <p:cNvPr id="16" name="Straight Arrow Connector 15"/>
          <p:cNvCxnSpPr>
            <a:cxnSpLocks noChangeShapeType="1"/>
          </p:cNvCxnSpPr>
          <p:nvPr/>
        </p:nvCxnSpPr>
        <p:spPr bwMode="auto">
          <a:xfrm rot="5400000">
            <a:off x="989805" y="2824957"/>
            <a:ext cx="4273550" cy="2128838"/>
          </a:xfrm>
          <a:prstGeom prst="straightConnector1">
            <a:avLst/>
          </a:prstGeom>
          <a:ln>
            <a:solidFill>
              <a:srgbClr val="004C00"/>
            </a:solidFill>
            <a:headEnd type="arrow" w="med" len="med"/>
            <a:tailEnd type="arrow" w="med" len="med"/>
          </a:ln>
        </p:spPr>
        <p:style>
          <a:lnRef idx="2">
            <a:schemeClr val="accent3"/>
          </a:lnRef>
          <a:fillRef idx="0">
            <a:schemeClr val="accent3"/>
          </a:fillRef>
          <a:effectRef idx="1">
            <a:schemeClr val="accent3"/>
          </a:effectRef>
          <a:fontRef idx="minor">
            <a:schemeClr val="tx1"/>
          </a:fontRef>
        </p:style>
      </p:cxnSp>
      <p:cxnSp>
        <p:nvCxnSpPr>
          <p:cNvPr id="19" name="Straight Arrow Connector 18"/>
          <p:cNvCxnSpPr>
            <a:cxnSpLocks noChangeShapeType="1"/>
          </p:cNvCxnSpPr>
          <p:nvPr/>
        </p:nvCxnSpPr>
        <p:spPr bwMode="auto">
          <a:xfrm>
            <a:off x="2133600" y="6248400"/>
            <a:ext cx="4445000" cy="1587"/>
          </a:xfrm>
          <a:prstGeom prst="straightConnector1">
            <a:avLst/>
          </a:prstGeom>
          <a:ln>
            <a:solidFill>
              <a:srgbClr val="004C00"/>
            </a:solidFill>
            <a:headEnd type="arrow" w="med" len="med"/>
            <a:tailEnd type="arrow" w="med" len="med"/>
          </a:ln>
        </p:spPr>
        <p:style>
          <a:lnRef idx="2">
            <a:schemeClr val="accent3"/>
          </a:lnRef>
          <a:fillRef idx="0">
            <a:schemeClr val="accent3"/>
          </a:fillRef>
          <a:effectRef idx="1">
            <a:schemeClr val="accent3"/>
          </a:effectRef>
          <a:fontRef idx="minor">
            <a:schemeClr val="tx1"/>
          </a:fontRef>
        </p:style>
      </p:cxnSp>
      <p:pic>
        <p:nvPicPr>
          <p:cNvPr id="11" name="Picture 2"/>
          <p:cNvPicPr>
            <a:picLocks noChangeAspect="1" noChangeArrowheads="1"/>
          </p:cNvPicPr>
          <p:nvPr/>
        </p:nvPicPr>
        <p:blipFill>
          <a:blip r:embed="rId8" cstate="print"/>
          <a:srcRect/>
          <a:stretch>
            <a:fillRect/>
          </a:stretch>
        </p:blipFill>
        <p:spPr bwMode="auto">
          <a:xfrm>
            <a:off x="2438400" y="381000"/>
            <a:ext cx="3771640" cy="446088"/>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11900416Large.png"/>
          <p:cNvPicPr>
            <a:picLocks noChangeAspect="1"/>
          </p:cNvPicPr>
          <p:nvPr/>
        </p:nvPicPr>
        <p:blipFill>
          <a:blip r:embed="rId2" cstate="print"/>
          <a:srcRect r="8334"/>
          <a:stretch>
            <a:fillRect/>
          </a:stretch>
        </p:blipFill>
        <p:spPr>
          <a:xfrm>
            <a:off x="4533990" y="1524000"/>
            <a:ext cx="4610010" cy="3352800"/>
          </a:xfrm>
          <a:prstGeom prst="rect">
            <a:avLst/>
          </a:prstGeom>
        </p:spPr>
      </p:pic>
      <p:sp>
        <p:nvSpPr>
          <p:cNvPr id="8" name="Title 7"/>
          <p:cNvSpPr>
            <a:spLocks noGrp="1"/>
          </p:cNvSpPr>
          <p:nvPr>
            <p:ph type="title"/>
          </p:nvPr>
        </p:nvSpPr>
        <p:spPr/>
        <p:txBody>
          <a:bodyPr>
            <a:normAutofit fontScale="90000"/>
          </a:bodyPr>
          <a:lstStyle/>
          <a:p>
            <a:r>
              <a:rPr lang="en-US" cap="none" dirty="0" smtClean="0">
                <a:solidFill>
                  <a:srgbClr val="FF5521"/>
                </a:solidFill>
                <a:cs typeface="Palatino"/>
              </a:rPr>
              <a:t>Can employers make it easier </a:t>
            </a:r>
            <a:br>
              <a:rPr lang="en-US" cap="none" dirty="0" smtClean="0">
                <a:solidFill>
                  <a:srgbClr val="FF5521"/>
                </a:solidFill>
                <a:cs typeface="Palatino"/>
              </a:rPr>
            </a:br>
            <a:r>
              <a:rPr lang="en-US" cap="none" dirty="0" smtClean="0">
                <a:solidFill>
                  <a:srgbClr val="FF5521"/>
                </a:solidFill>
                <a:cs typeface="Palatino"/>
              </a:rPr>
              <a:t>for employees?</a:t>
            </a:r>
            <a:endParaRPr lang="en-US" cap="none" dirty="0">
              <a:solidFill>
                <a:srgbClr val="FF5521"/>
              </a:solidFill>
              <a:cs typeface="Palatino"/>
            </a:endParaRPr>
          </a:p>
        </p:txBody>
      </p:sp>
      <p:sp>
        <p:nvSpPr>
          <p:cNvPr id="9" name="Content Placeholder 8"/>
          <p:cNvSpPr>
            <a:spLocks noGrp="1"/>
          </p:cNvSpPr>
          <p:nvPr>
            <p:ph idx="1"/>
          </p:nvPr>
        </p:nvSpPr>
        <p:spPr>
          <a:xfrm>
            <a:off x="0" y="1524000"/>
            <a:ext cx="4572000" cy="3352800"/>
          </a:xfrm>
          <a:ln>
            <a:noFill/>
          </a:ln>
        </p:spPr>
        <p:style>
          <a:lnRef idx="1">
            <a:schemeClr val="accent1"/>
          </a:lnRef>
          <a:fillRef idx="2">
            <a:schemeClr val="accent1"/>
          </a:fillRef>
          <a:effectRef idx="1">
            <a:schemeClr val="accent1"/>
          </a:effectRef>
          <a:fontRef idx="minor">
            <a:schemeClr val="dk1"/>
          </a:fontRef>
        </p:style>
        <p:txBody>
          <a:bodyPr>
            <a:normAutofit/>
          </a:bodyPr>
          <a:lstStyle/>
          <a:p>
            <a:pPr marL="2058988">
              <a:buClr>
                <a:srgbClr val="FF6600"/>
              </a:buClr>
              <a:buFont typeface="Wingdings" charset="2"/>
              <a:buChar char="ü"/>
            </a:pPr>
            <a:endParaRPr lang="en-US" sz="1100" b="1" dirty="0" smtClean="0"/>
          </a:p>
          <a:p>
            <a:pPr marL="742950">
              <a:buClr>
                <a:srgbClr val="FF6600"/>
              </a:buClr>
              <a:buFont typeface="Wingdings" charset="2"/>
              <a:buChar char="ü"/>
              <a:tabLst>
                <a:tab pos="739775" algn="l"/>
              </a:tabLst>
            </a:pPr>
            <a:r>
              <a:rPr lang="en-US" b="1" dirty="0" smtClean="0"/>
              <a:t>  To Be Tobacco Free</a:t>
            </a:r>
          </a:p>
          <a:p>
            <a:pPr marL="742950">
              <a:buClr>
                <a:srgbClr val="FF6600"/>
              </a:buClr>
              <a:buFont typeface="Wingdings" charset="2"/>
              <a:buChar char="ü"/>
              <a:tabLst>
                <a:tab pos="739775" algn="l"/>
              </a:tabLst>
            </a:pPr>
            <a:r>
              <a:rPr lang="en-US" b="1" dirty="0" smtClean="0"/>
              <a:t>  Eat Well</a:t>
            </a:r>
          </a:p>
          <a:p>
            <a:pPr marL="742950">
              <a:buClr>
                <a:srgbClr val="FF6600"/>
              </a:buClr>
              <a:buFont typeface="Wingdings" charset="2"/>
              <a:buChar char="ü"/>
              <a:tabLst>
                <a:tab pos="739775" algn="l"/>
              </a:tabLst>
            </a:pPr>
            <a:r>
              <a:rPr lang="en-US" b="1" dirty="0" smtClean="0"/>
              <a:t>  Move More</a:t>
            </a:r>
          </a:p>
          <a:p>
            <a:pPr marL="742950">
              <a:buClr>
                <a:srgbClr val="FF6600"/>
              </a:buClr>
              <a:buFont typeface="Wingdings" charset="2"/>
              <a:buChar char="ü"/>
              <a:tabLst>
                <a:tab pos="914400" algn="l"/>
              </a:tabLst>
            </a:pPr>
            <a:r>
              <a:rPr lang="en-US" b="1" dirty="0" smtClean="0"/>
              <a:t>  Take Charge of </a:t>
            </a:r>
            <a:br>
              <a:rPr lang="en-US" b="1" dirty="0" smtClean="0"/>
            </a:br>
            <a:r>
              <a:rPr lang="en-US" b="1" dirty="0" smtClean="0"/>
              <a:t>	their Health</a:t>
            </a:r>
          </a:p>
          <a:p>
            <a:endParaRPr lang="en-US" dirty="0" smtClean="0"/>
          </a:p>
          <a:p>
            <a:pPr>
              <a:buNone/>
            </a:pPr>
            <a:endParaRPr lang="en-US" dirty="0"/>
          </a:p>
        </p:txBody>
      </p:sp>
      <p:sp>
        <p:nvSpPr>
          <p:cNvPr id="6" name="Rounded Rectangle 5"/>
          <p:cNvSpPr/>
          <p:nvPr/>
        </p:nvSpPr>
        <p:spPr>
          <a:xfrm>
            <a:off x="3505200" y="4419600"/>
            <a:ext cx="2133600" cy="15240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buNone/>
            </a:pPr>
            <a:r>
              <a:rPr lang="en-US" sz="3600" b="1" dirty="0" smtClean="0">
                <a:solidFill>
                  <a:srgbClr val="004C00"/>
                </a:solidFill>
              </a:rPr>
              <a:t>YES!</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Agencies Walk the Talk</a:t>
            </a:r>
            <a:endParaRPr lang="en-US" dirty="0"/>
          </a:p>
        </p:txBody>
      </p:sp>
      <p:sp>
        <p:nvSpPr>
          <p:cNvPr id="3" name="Content Placeholder 2"/>
          <p:cNvSpPr>
            <a:spLocks noGrp="1"/>
          </p:cNvSpPr>
          <p:nvPr>
            <p:ph idx="1"/>
          </p:nvPr>
        </p:nvSpPr>
        <p:spPr/>
        <p:txBody>
          <a:bodyPr>
            <a:normAutofit fontScale="92500" lnSpcReduction="10000"/>
          </a:bodyPr>
          <a:lstStyle/>
          <a:p>
            <a:r>
              <a:rPr lang="en-US" smtClean="0"/>
              <a:t>Biennial </a:t>
            </a:r>
            <a:r>
              <a:rPr lang="en-US" dirty="0" smtClean="0"/>
              <a:t>Survey since 2005 to assess employee risks and behaviors</a:t>
            </a:r>
          </a:p>
          <a:p>
            <a:r>
              <a:rPr lang="en-US" dirty="0" smtClean="0"/>
              <a:t>Tobacco-Free Environment in largest state agency</a:t>
            </a:r>
          </a:p>
          <a:p>
            <a:r>
              <a:rPr lang="en-US" dirty="0" smtClean="0"/>
              <a:t>Benefits support employees to quit tobacco and lose or maintain weight; dependents to be added</a:t>
            </a:r>
          </a:p>
          <a:p>
            <a:r>
              <a:rPr lang="en-US" dirty="0" smtClean="0"/>
              <a:t>StayWell Coordinators in most state agencies</a:t>
            </a:r>
          </a:p>
          <a:p>
            <a:r>
              <a:rPr lang="en-US" dirty="0" smtClean="0"/>
              <a:t>Health Improvement Plan to increase tobacco-free environments and increase healthful food and beverage options in state agencies</a:t>
            </a:r>
          </a:p>
          <a:p>
            <a:pPr>
              <a:buNone/>
            </a:pPr>
            <a:endParaRPr lang="en-US" b="1" dirty="0" smtClean="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6"/>
          <p:cNvSpPr>
            <a:spLocks noGrp="1" noChangeArrowheads="1"/>
          </p:cNvSpPr>
          <p:nvPr>
            <p:ph type="ctrTitle"/>
          </p:nvPr>
        </p:nvSpPr>
        <p:spPr>
          <a:xfrm>
            <a:off x="0" y="4724400"/>
            <a:ext cx="6629400" cy="685800"/>
          </a:xfrm>
        </p:spPr>
        <p:txBody>
          <a:bodyPr/>
          <a:lstStyle/>
          <a:p>
            <a:pPr eaLnBrk="1" hangingPunct="1"/>
            <a:r>
              <a:rPr lang="en-US" sz="2000" dirty="0" smtClean="0"/>
              <a:t>Healthy Life Initiative –</a:t>
            </a:r>
            <a:br>
              <a:rPr lang="en-US" sz="2000" dirty="0" smtClean="0"/>
            </a:br>
            <a:r>
              <a:rPr lang="en-US" sz="2000" dirty="0" smtClean="0"/>
              <a:t>Planning for Healthier Communities</a:t>
            </a:r>
            <a:r>
              <a:rPr lang="en-US" dirty="0" smtClean="0"/>
              <a:t/>
            </a:r>
            <a:br>
              <a:rPr lang="en-US" dirty="0" smtClean="0"/>
            </a:br>
            <a:endParaRPr lang="en-US" dirty="0" smtClean="0"/>
          </a:p>
        </p:txBody>
      </p:sp>
      <p:sp>
        <p:nvSpPr>
          <p:cNvPr id="3075" name="Rectangle 17"/>
          <p:cNvSpPr>
            <a:spLocks noGrp="1" noChangeArrowheads="1"/>
          </p:cNvSpPr>
          <p:nvPr>
            <p:ph type="subTitle" idx="1"/>
          </p:nvPr>
        </p:nvSpPr>
        <p:spPr/>
        <p:txBody>
          <a:bodyPr/>
          <a:lstStyle/>
          <a:p>
            <a:pPr eaLnBrk="1" hangingPunct="1"/>
            <a:r>
              <a:rPr lang="en-US" sz="2800" b="1" dirty="0" smtClean="0">
                <a:solidFill>
                  <a:srgbClr val="7030A0"/>
                </a:solidFill>
              </a:rPr>
              <a:t>Partnership launched this year</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en-US" sz="2800" dirty="0" err="1" smtClean="0"/>
              <a:t>PacificSource</a:t>
            </a:r>
            <a:r>
              <a:rPr lang="en-US" sz="2800" dirty="0" smtClean="0"/>
              <a:t> Healthy Life Background</a:t>
            </a:r>
          </a:p>
        </p:txBody>
      </p:sp>
      <p:sp>
        <p:nvSpPr>
          <p:cNvPr id="5123" name="Rectangle 6"/>
          <p:cNvSpPr>
            <a:spLocks noGrp="1" noChangeArrowheads="1"/>
          </p:cNvSpPr>
          <p:nvPr>
            <p:ph type="body" sz="half" idx="2"/>
          </p:nvPr>
        </p:nvSpPr>
        <p:spPr>
          <a:xfrm>
            <a:off x="381000" y="914400"/>
            <a:ext cx="6781800" cy="2895600"/>
          </a:xfrm>
        </p:spPr>
        <p:txBody>
          <a:bodyPr/>
          <a:lstStyle/>
          <a:p>
            <a:pPr>
              <a:buNone/>
            </a:pPr>
            <a:r>
              <a:rPr lang="en-US" sz="1600" b="1" dirty="0" smtClean="0"/>
              <a:t>Expected outcomes:</a:t>
            </a:r>
          </a:p>
          <a:p>
            <a:pPr lvl="1"/>
            <a:r>
              <a:rPr lang="en-US" sz="1400" dirty="0" smtClean="0"/>
              <a:t>Increased engagement</a:t>
            </a:r>
          </a:p>
          <a:p>
            <a:pPr lvl="1"/>
            <a:r>
              <a:rPr lang="en-US" sz="1400" dirty="0" smtClean="0"/>
              <a:t>Improved health outcomes</a:t>
            </a:r>
          </a:p>
          <a:p>
            <a:pPr lvl="1"/>
            <a:r>
              <a:rPr lang="en-US" sz="1400" dirty="0" smtClean="0"/>
              <a:t>Key </a:t>
            </a:r>
            <a:r>
              <a:rPr lang="en-US" sz="1400" dirty="0" err="1" smtClean="0"/>
              <a:t>learnings</a:t>
            </a:r>
            <a:r>
              <a:rPr lang="en-US" sz="1400" dirty="0" smtClean="0"/>
              <a:t> and community engagement/health improvement models</a:t>
            </a:r>
            <a:endParaRPr lang="en-US" sz="1600" dirty="0" smtClean="0"/>
          </a:p>
          <a:p>
            <a:pPr>
              <a:lnSpc>
                <a:spcPct val="90000"/>
              </a:lnSpc>
            </a:pPr>
            <a:r>
              <a:rPr lang="en-US" sz="1600" dirty="0" smtClean="0"/>
              <a:t>Five-year funding for wellness initiatives on both university campuses to meet health improvement goals.</a:t>
            </a:r>
          </a:p>
          <a:p>
            <a:pPr>
              <a:lnSpc>
                <a:spcPct val="90000"/>
              </a:lnSpc>
            </a:pPr>
            <a:r>
              <a:rPr lang="en-US" sz="1600" dirty="0" smtClean="0"/>
              <a:t>Fun, social, interactive data-driven Healthy Life Challenges that ENGAGE people to improve health by developing new positive health habits.</a:t>
            </a:r>
          </a:p>
          <a:p>
            <a:pPr>
              <a:lnSpc>
                <a:spcPct val="90000"/>
              </a:lnSpc>
              <a:buNone/>
            </a:pPr>
            <a:r>
              <a:rPr lang="en-US" sz="1600" dirty="0" smtClean="0">
                <a:solidFill>
                  <a:srgbClr val="7030A0"/>
                </a:solidFill>
              </a:rPr>
              <a:t> </a:t>
            </a:r>
            <a:r>
              <a:rPr lang="en-US" sz="1600" b="1" i="1" dirty="0" smtClean="0">
                <a:solidFill>
                  <a:srgbClr val="7030A0"/>
                </a:solidFill>
              </a:rPr>
              <a:t>Healthy Life Civil War Series Campus to Campus Challenge kicks off next month.</a:t>
            </a:r>
          </a:p>
          <a:p>
            <a:pPr>
              <a:lnSpc>
                <a:spcPct val="90000"/>
              </a:lnSpc>
            </a:pPr>
            <a:endParaRPr lang="en-US" sz="1600" b="1" dirty="0" smtClean="0"/>
          </a:p>
          <a:p>
            <a:pPr>
              <a:lnSpc>
                <a:spcPct val="90000"/>
              </a:lnSpc>
              <a:buNone/>
            </a:pPr>
            <a:endParaRPr lang="en-US" sz="1600" dirty="0" smtClean="0"/>
          </a:p>
          <a:p>
            <a:pPr lvl="1">
              <a:lnSpc>
                <a:spcPct val="90000"/>
              </a:lnSpc>
              <a:buNone/>
            </a:pPr>
            <a:endParaRPr lang="en-US" sz="1400" dirty="0" smtClean="0"/>
          </a:p>
        </p:txBody>
      </p:sp>
      <p:pic>
        <p:nvPicPr>
          <p:cNvPr id="1026" name="Picture 2" descr="C:\Users\e1244\AppData\Local\Microsoft\Windows\Temporary Internet Files\Content.Outlook\WK2TR83V\HealthyLife_primary option.jpg"/>
          <p:cNvPicPr>
            <a:picLocks noChangeAspect="1" noChangeArrowheads="1"/>
          </p:cNvPicPr>
          <p:nvPr/>
        </p:nvPicPr>
        <p:blipFill>
          <a:blip r:embed="rId2" cstate="print"/>
          <a:srcRect/>
          <a:stretch>
            <a:fillRect/>
          </a:stretch>
        </p:blipFill>
        <p:spPr bwMode="auto">
          <a:xfrm>
            <a:off x="2895600" y="4038600"/>
            <a:ext cx="3797808" cy="1469136"/>
          </a:xfrm>
          <a:prstGeom prst="rect">
            <a:avLst/>
          </a:prstGeom>
          <a:noFill/>
        </p:spPr>
      </p:pic>
      <p:pic>
        <p:nvPicPr>
          <p:cNvPr id="1030" name="Picture 6" descr="spacer">
            <a:hlinkClick r:id="rId3"/>
          </p:cNvPr>
          <p:cNvPicPr>
            <a:picLocks noChangeAspect="1" noChangeArrowheads="1"/>
          </p:cNvPicPr>
          <p:nvPr/>
        </p:nvPicPr>
        <p:blipFill>
          <a:blip r:embed="rId4"/>
          <a:srcRect/>
          <a:stretch>
            <a:fillRect/>
          </a:stretch>
        </p:blipFill>
        <p:spPr bwMode="auto">
          <a:xfrm>
            <a:off x="155575" y="-441325"/>
            <a:ext cx="1190625" cy="933450"/>
          </a:xfrm>
          <a:prstGeom prst="rect">
            <a:avLst/>
          </a:prstGeom>
          <a:noFill/>
        </p:spPr>
      </p:pic>
      <p:pic>
        <p:nvPicPr>
          <p:cNvPr id="1032" name="Picture 8" descr="spacer">
            <a:hlinkClick r:id="rId3"/>
          </p:cNvPr>
          <p:cNvPicPr>
            <a:picLocks noChangeAspect="1" noChangeArrowheads="1"/>
          </p:cNvPicPr>
          <p:nvPr/>
        </p:nvPicPr>
        <p:blipFill>
          <a:blip r:embed="rId4"/>
          <a:srcRect/>
          <a:stretch>
            <a:fillRect/>
          </a:stretch>
        </p:blipFill>
        <p:spPr bwMode="auto">
          <a:xfrm>
            <a:off x="155575" y="-441325"/>
            <a:ext cx="1190625" cy="933450"/>
          </a:xfrm>
          <a:prstGeom prst="rect">
            <a:avLst/>
          </a:prstGeom>
          <a:noFill/>
        </p:spPr>
      </p:pic>
      <p:pic>
        <p:nvPicPr>
          <p:cNvPr id="1036" name="Picture 12" descr="spacer">
            <a:hlinkClick r:id="rId3"/>
          </p:cNvPr>
          <p:cNvPicPr>
            <a:picLocks noChangeAspect="1" noChangeArrowheads="1"/>
          </p:cNvPicPr>
          <p:nvPr/>
        </p:nvPicPr>
        <p:blipFill>
          <a:blip r:embed="rId4"/>
          <a:srcRect/>
          <a:stretch>
            <a:fillRect/>
          </a:stretch>
        </p:blipFill>
        <p:spPr bwMode="auto">
          <a:xfrm>
            <a:off x="155575" y="-441325"/>
            <a:ext cx="1190625" cy="933450"/>
          </a:xfrm>
          <a:prstGeom prst="rect">
            <a:avLst/>
          </a:prstGeom>
          <a:noFill/>
        </p:spPr>
      </p:pic>
      <p:pic>
        <p:nvPicPr>
          <p:cNvPr id="1044" name="Picture 20" descr="Oregon Ducks"/>
          <p:cNvPicPr>
            <a:picLocks noChangeAspect="1" noChangeArrowheads="1" noCrop="1"/>
          </p:cNvPicPr>
          <p:nvPr/>
        </p:nvPicPr>
        <p:blipFill>
          <a:blip r:embed="rId5" cstate="print"/>
          <a:srcRect/>
          <a:stretch>
            <a:fillRect/>
          </a:stretch>
        </p:blipFill>
        <p:spPr bwMode="auto">
          <a:xfrm>
            <a:off x="6629400" y="1600200"/>
            <a:ext cx="3136074" cy="2409826"/>
          </a:xfrm>
          <a:prstGeom prst="rect">
            <a:avLst/>
          </a:prstGeom>
          <a:noFill/>
        </p:spPr>
      </p:pic>
      <p:pic>
        <p:nvPicPr>
          <p:cNvPr id="1046" name="Picture 22" descr="Oregon State Beavers"/>
          <p:cNvPicPr>
            <a:picLocks noChangeAspect="1" noChangeArrowheads="1" noCrop="1"/>
          </p:cNvPicPr>
          <p:nvPr/>
        </p:nvPicPr>
        <p:blipFill>
          <a:blip r:embed="rId6" cstate="print"/>
          <a:srcRect/>
          <a:stretch>
            <a:fillRect/>
          </a:stretch>
        </p:blipFill>
        <p:spPr bwMode="auto">
          <a:xfrm>
            <a:off x="-685800" y="3886200"/>
            <a:ext cx="2968667" cy="2286000"/>
          </a:xfrm>
          <a:prstGeom prst="rect">
            <a:avLst/>
          </a:prstGeom>
          <a:noFill/>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bwMode="auto">
          <a:xfrm>
            <a:off x="88891" y="152400"/>
            <a:ext cx="1358909" cy="1063462"/>
            <a:chOff x="0" y="0"/>
            <a:chExt cx="9360" cy="7324"/>
          </a:xfrm>
        </p:grpSpPr>
        <p:sp>
          <p:nvSpPr>
            <p:cNvPr id="1027" name="AutoShape 3"/>
            <p:cNvSpPr>
              <a:spLocks noChangeAspect="1" noChangeArrowheads="1"/>
            </p:cNvSpPr>
            <p:nvPr/>
          </p:nvSpPr>
          <p:spPr bwMode="auto">
            <a:xfrm>
              <a:off x="0" y="0"/>
              <a:ext cx="9360" cy="73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8" name="Rectangle 4"/>
            <p:cNvSpPr>
              <a:spLocks noChangeArrowheads="1"/>
            </p:cNvSpPr>
            <p:nvPr/>
          </p:nvSpPr>
          <p:spPr bwMode="auto">
            <a:xfrm>
              <a:off x="0" y="0"/>
              <a:ext cx="9340" cy="7324"/>
            </a:xfrm>
            <a:prstGeom prst="rect">
              <a:avLst/>
            </a:prstGeom>
            <a:noFill/>
            <a:ln w="0">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9" name="Freeform 5"/>
            <p:cNvSpPr>
              <a:spLocks/>
            </p:cNvSpPr>
            <p:nvPr/>
          </p:nvSpPr>
          <p:spPr bwMode="auto">
            <a:xfrm>
              <a:off x="3348" y="4051"/>
              <a:ext cx="519" cy="946"/>
            </a:xfrm>
            <a:custGeom>
              <a:avLst/>
              <a:gdLst/>
              <a:ahLst/>
              <a:cxnLst>
                <a:cxn ang="0">
                  <a:pos x="0" y="0"/>
                </a:cxn>
                <a:cxn ang="0">
                  <a:pos x="79" y="0"/>
                </a:cxn>
                <a:cxn ang="0">
                  <a:pos x="79" y="388"/>
                </a:cxn>
                <a:cxn ang="0">
                  <a:pos x="82" y="388"/>
                </a:cxn>
                <a:cxn ang="0">
                  <a:pos x="108" y="351"/>
                </a:cxn>
                <a:cxn ang="0">
                  <a:pos x="136" y="320"/>
                </a:cxn>
                <a:cxn ang="0">
                  <a:pos x="170" y="297"/>
                </a:cxn>
                <a:cxn ang="0">
                  <a:pos x="207" y="281"/>
                </a:cxn>
                <a:cxn ang="0">
                  <a:pos x="244" y="272"/>
                </a:cxn>
                <a:cxn ang="0">
                  <a:pos x="287" y="269"/>
                </a:cxn>
                <a:cxn ang="0">
                  <a:pos x="338" y="272"/>
                </a:cxn>
                <a:cxn ang="0">
                  <a:pos x="380" y="283"/>
                </a:cxn>
                <a:cxn ang="0">
                  <a:pos x="414" y="300"/>
                </a:cxn>
                <a:cxn ang="0">
                  <a:pos x="443" y="320"/>
                </a:cxn>
                <a:cxn ang="0">
                  <a:pos x="465" y="346"/>
                </a:cxn>
                <a:cxn ang="0">
                  <a:pos x="485" y="371"/>
                </a:cxn>
                <a:cxn ang="0">
                  <a:pos x="508" y="431"/>
                </a:cxn>
                <a:cxn ang="0">
                  <a:pos x="514" y="462"/>
                </a:cxn>
                <a:cxn ang="0">
                  <a:pos x="519" y="490"/>
                </a:cxn>
                <a:cxn ang="0">
                  <a:pos x="519" y="946"/>
                </a:cxn>
                <a:cxn ang="0">
                  <a:pos x="440" y="946"/>
                </a:cxn>
                <a:cxn ang="0">
                  <a:pos x="440" y="521"/>
                </a:cxn>
                <a:cxn ang="0">
                  <a:pos x="434" y="467"/>
                </a:cxn>
                <a:cxn ang="0">
                  <a:pos x="420" y="425"/>
                </a:cxn>
                <a:cxn ang="0">
                  <a:pos x="394" y="388"/>
                </a:cxn>
                <a:cxn ang="0">
                  <a:pos x="360" y="363"/>
                </a:cxn>
                <a:cxn ang="0">
                  <a:pos x="318" y="346"/>
                </a:cxn>
                <a:cxn ang="0">
                  <a:pos x="267" y="340"/>
                </a:cxn>
                <a:cxn ang="0">
                  <a:pos x="221" y="346"/>
                </a:cxn>
                <a:cxn ang="0">
                  <a:pos x="184" y="360"/>
                </a:cxn>
                <a:cxn ang="0">
                  <a:pos x="150" y="382"/>
                </a:cxn>
                <a:cxn ang="0">
                  <a:pos x="125" y="411"/>
                </a:cxn>
                <a:cxn ang="0">
                  <a:pos x="105" y="445"/>
                </a:cxn>
                <a:cxn ang="0">
                  <a:pos x="91" y="482"/>
                </a:cxn>
                <a:cxn ang="0">
                  <a:pos x="82" y="524"/>
                </a:cxn>
                <a:cxn ang="0">
                  <a:pos x="79" y="566"/>
                </a:cxn>
                <a:cxn ang="0">
                  <a:pos x="79" y="946"/>
                </a:cxn>
                <a:cxn ang="0">
                  <a:pos x="0" y="946"/>
                </a:cxn>
                <a:cxn ang="0">
                  <a:pos x="0" y="0"/>
                </a:cxn>
              </a:cxnLst>
              <a:rect l="0" t="0" r="r" b="b"/>
              <a:pathLst>
                <a:path w="519" h="946">
                  <a:moveTo>
                    <a:pt x="0" y="0"/>
                  </a:moveTo>
                  <a:lnTo>
                    <a:pt x="79" y="0"/>
                  </a:lnTo>
                  <a:lnTo>
                    <a:pt x="79" y="388"/>
                  </a:lnTo>
                  <a:lnTo>
                    <a:pt x="82" y="388"/>
                  </a:lnTo>
                  <a:lnTo>
                    <a:pt x="108" y="351"/>
                  </a:lnTo>
                  <a:lnTo>
                    <a:pt x="136" y="320"/>
                  </a:lnTo>
                  <a:lnTo>
                    <a:pt x="170" y="297"/>
                  </a:lnTo>
                  <a:lnTo>
                    <a:pt x="207" y="281"/>
                  </a:lnTo>
                  <a:lnTo>
                    <a:pt x="244" y="272"/>
                  </a:lnTo>
                  <a:lnTo>
                    <a:pt x="287" y="269"/>
                  </a:lnTo>
                  <a:lnTo>
                    <a:pt x="338" y="272"/>
                  </a:lnTo>
                  <a:lnTo>
                    <a:pt x="380" y="283"/>
                  </a:lnTo>
                  <a:lnTo>
                    <a:pt x="414" y="300"/>
                  </a:lnTo>
                  <a:lnTo>
                    <a:pt x="443" y="320"/>
                  </a:lnTo>
                  <a:lnTo>
                    <a:pt x="465" y="346"/>
                  </a:lnTo>
                  <a:lnTo>
                    <a:pt x="485" y="371"/>
                  </a:lnTo>
                  <a:lnTo>
                    <a:pt x="508" y="431"/>
                  </a:lnTo>
                  <a:lnTo>
                    <a:pt x="514" y="462"/>
                  </a:lnTo>
                  <a:lnTo>
                    <a:pt x="519" y="490"/>
                  </a:lnTo>
                  <a:lnTo>
                    <a:pt x="519" y="946"/>
                  </a:lnTo>
                  <a:lnTo>
                    <a:pt x="440" y="946"/>
                  </a:lnTo>
                  <a:lnTo>
                    <a:pt x="440" y="521"/>
                  </a:lnTo>
                  <a:lnTo>
                    <a:pt x="434" y="467"/>
                  </a:lnTo>
                  <a:lnTo>
                    <a:pt x="420" y="425"/>
                  </a:lnTo>
                  <a:lnTo>
                    <a:pt x="394" y="388"/>
                  </a:lnTo>
                  <a:lnTo>
                    <a:pt x="360" y="363"/>
                  </a:lnTo>
                  <a:lnTo>
                    <a:pt x="318" y="346"/>
                  </a:lnTo>
                  <a:lnTo>
                    <a:pt x="267" y="340"/>
                  </a:lnTo>
                  <a:lnTo>
                    <a:pt x="221" y="346"/>
                  </a:lnTo>
                  <a:lnTo>
                    <a:pt x="184" y="360"/>
                  </a:lnTo>
                  <a:lnTo>
                    <a:pt x="150" y="382"/>
                  </a:lnTo>
                  <a:lnTo>
                    <a:pt x="125" y="411"/>
                  </a:lnTo>
                  <a:lnTo>
                    <a:pt x="105" y="445"/>
                  </a:lnTo>
                  <a:lnTo>
                    <a:pt x="91" y="482"/>
                  </a:lnTo>
                  <a:lnTo>
                    <a:pt x="82" y="524"/>
                  </a:lnTo>
                  <a:lnTo>
                    <a:pt x="79" y="566"/>
                  </a:lnTo>
                  <a:lnTo>
                    <a:pt x="79" y="946"/>
                  </a:lnTo>
                  <a:lnTo>
                    <a:pt x="0" y="946"/>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0" name="Freeform 6"/>
            <p:cNvSpPr>
              <a:spLocks noEditPoints="1"/>
            </p:cNvSpPr>
            <p:nvPr/>
          </p:nvSpPr>
          <p:spPr bwMode="auto">
            <a:xfrm>
              <a:off x="4137" y="4320"/>
              <a:ext cx="593" cy="697"/>
            </a:xfrm>
            <a:custGeom>
              <a:avLst/>
              <a:gdLst/>
              <a:ahLst/>
              <a:cxnLst>
                <a:cxn ang="0">
                  <a:pos x="249" y="77"/>
                </a:cxn>
                <a:cxn ang="0">
                  <a:pos x="176" y="111"/>
                </a:cxn>
                <a:cxn ang="0">
                  <a:pos x="125" y="173"/>
                </a:cxn>
                <a:cxn ang="0">
                  <a:pos x="93" y="252"/>
                </a:cxn>
                <a:cxn ang="0">
                  <a:pos x="508" y="295"/>
                </a:cxn>
                <a:cxn ang="0">
                  <a:pos x="491" y="207"/>
                </a:cxn>
                <a:cxn ang="0">
                  <a:pos x="451" y="136"/>
                </a:cxn>
                <a:cxn ang="0">
                  <a:pos x="386" y="88"/>
                </a:cxn>
                <a:cxn ang="0">
                  <a:pos x="295" y="71"/>
                </a:cxn>
                <a:cxn ang="0">
                  <a:pos x="346" y="3"/>
                </a:cxn>
                <a:cxn ang="0">
                  <a:pos x="434" y="28"/>
                </a:cxn>
                <a:cxn ang="0">
                  <a:pos x="528" y="105"/>
                </a:cxn>
                <a:cxn ang="0">
                  <a:pos x="579" y="224"/>
                </a:cxn>
                <a:cxn ang="0">
                  <a:pos x="593" y="365"/>
                </a:cxn>
                <a:cxn ang="0">
                  <a:pos x="88" y="416"/>
                </a:cxn>
                <a:cxn ang="0">
                  <a:pos x="116" y="510"/>
                </a:cxn>
                <a:cxn ang="0">
                  <a:pos x="170" y="581"/>
                </a:cxn>
                <a:cxn ang="0">
                  <a:pos x="258" y="620"/>
                </a:cxn>
                <a:cxn ang="0">
                  <a:pos x="349" y="623"/>
                </a:cxn>
                <a:cxn ang="0">
                  <a:pos x="408" y="598"/>
                </a:cxn>
                <a:cxn ang="0">
                  <a:pos x="459" y="558"/>
                </a:cxn>
                <a:cxn ang="0">
                  <a:pos x="493" y="498"/>
                </a:cxn>
                <a:cxn ang="0">
                  <a:pos x="587" y="467"/>
                </a:cxn>
                <a:cxn ang="0">
                  <a:pos x="545" y="569"/>
                </a:cxn>
                <a:cxn ang="0">
                  <a:pos x="482" y="643"/>
                </a:cxn>
                <a:cxn ang="0">
                  <a:pos x="397" y="682"/>
                </a:cxn>
                <a:cxn ang="0">
                  <a:pos x="289" y="697"/>
                </a:cxn>
                <a:cxn ang="0">
                  <a:pos x="198" y="682"/>
                </a:cxn>
                <a:cxn ang="0">
                  <a:pos x="110" y="632"/>
                </a:cxn>
                <a:cxn ang="0">
                  <a:pos x="40" y="538"/>
                </a:cxn>
                <a:cxn ang="0">
                  <a:pos x="5" y="414"/>
                </a:cxn>
                <a:cxn ang="0">
                  <a:pos x="5" y="283"/>
                </a:cxn>
                <a:cxn ang="0">
                  <a:pos x="40" y="159"/>
                </a:cxn>
                <a:cxn ang="0">
                  <a:pos x="113" y="62"/>
                </a:cxn>
                <a:cxn ang="0">
                  <a:pos x="204" y="12"/>
                </a:cxn>
                <a:cxn ang="0">
                  <a:pos x="295" y="0"/>
                </a:cxn>
              </a:cxnLst>
              <a:rect l="0" t="0" r="r" b="b"/>
              <a:pathLst>
                <a:path w="593" h="697">
                  <a:moveTo>
                    <a:pt x="295" y="71"/>
                  </a:moveTo>
                  <a:lnTo>
                    <a:pt x="249" y="77"/>
                  </a:lnTo>
                  <a:lnTo>
                    <a:pt x="210" y="91"/>
                  </a:lnTo>
                  <a:lnTo>
                    <a:pt x="176" y="111"/>
                  </a:lnTo>
                  <a:lnTo>
                    <a:pt x="147" y="139"/>
                  </a:lnTo>
                  <a:lnTo>
                    <a:pt x="125" y="173"/>
                  </a:lnTo>
                  <a:lnTo>
                    <a:pt x="108" y="210"/>
                  </a:lnTo>
                  <a:lnTo>
                    <a:pt x="93" y="252"/>
                  </a:lnTo>
                  <a:lnTo>
                    <a:pt x="88" y="295"/>
                  </a:lnTo>
                  <a:lnTo>
                    <a:pt x="508" y="295"/>
                  </a:lnTo>
                  <a:lnTo>
                    <a:pt x="502" y="249"/>
                  </a:lnTo>
                  <a:lnTo>
                    <a:pt x="491" y="207"/>
                  </a:lnTo>
                  <a:lnTo>
                    <a:pt x="474" y="167"/>
                  </a:lnTo>
                  <a:lnTo>
                    <a:pt x="451" y="136"/>
                  </a:lnTo>
                  <a:lnTo>
                    <a:pt x="420" y="108"/>
                  </a:lnTo>
                  <a:lnTo>
                    <a:pt x="386" y="88"/>
                  </a:lnTo>
                  <a:lnTo>
                    <a:pt x="343" y="77"/>
                  </a:lnTo>
                  <a:lnTo>
                    <a:pt x="295" y="71"/>
                  </a:lnTo>
                  <a:close/>
                  <a:moveTo>
                    <a:pt x="295" y="0"/>
                  </a:moveTo>
                  <a:lnTo>
                    <a:pt x="346" y="3"/>
                  </a:lnTo>
                  <a:lnTo>
                    <a:pt x="394" y="12"/>
                  </a:lnTo>
                  <a:lnTo>
                    <a:pt x="434" y="28"/>
                  </a:lnTo>
                  <a:lnTo>
                    <a:pt x="471" y="48"/>
                  </a:lnTo>
                  <a:lnTo>
                    <a:pt x="528" y="105"/>
                  </a:lnTo>
                  <a:lnTo>
                    <a:pt x="559" y="159"/>
                  </a:lnTo>
                  <a:lnTo>
                    <a:pt x="579" y="224"/>
                  </a:lnTo>
                  <a:lnTo>
                    <a:pt x="590" y="292"/>
                  </a:lnTo>
                  <a:lnTo>
                    <a:pt x="593" y="365"/>
                  </a:lnTo>
                  <a:lnTo>
                    <a:pt x="85" y="365"/>
                  </a:lnTo>
                  <a:lnTo>
                    <a:pt x="88" y="416"/>
                  </a:lnTo>
                  <a:lnTo>
                    <a:pt x="99" y="467"/>
                  </a:lnTo>
                  <a:lnTo>
                    <a:pt x="116" y="510"/>
                  </a:lnTo>
                  <a:lnTo>
                    <a:pt x="139" y="549"/>
                  </a:lnTo>
                  <a:lnTo>
                    <a:pt x="170" y="581"/>
                  </a:lnTo>
                  <a:lnTo>
                    <a:pt x="210" y="603"/>
                  </a:lnTo>
                  <a:lnTo>
                    <a:pt x="258" y="620"/>
                  </a:lnTo>
                  <a:lnTo>
                    <a:pt x="312" y="626"/>
                  </a:lnTo>
                  <a:lnTo>
                    <a:pt x="349" y="623"/>
                  </a:lnTo>
                  <a:lnTo>
                    <a:pt x="380" y="612"/>
                  </a:lnTo>
                  <a:lnTo>
                    <a:pt x="408" y="598"/>
                  </a:lnTo>
                  <a:lnTo>
                    <a:pt x="437" y="581"/>
                  </a:lnTo>
                  <a:lnTo>
                    <a:pt x="459" y="558"/>
                  </a:lnTo>
                  <a:lnTo>
                    <a:pt x="479" y="530"/>
                  </a:lnTo>
                  <a:lnTo>
                    <a:pt x="493" y="498"/>
                  </a:lnTo>
                  <a:lnTo>
                    <a:pt x="505" y="467"/>
                  </a:lnTo>
                  <a:lnTo>
                    <a:pt x="587" y="467"/>
                  </a:lnTo>
                  <a:lnTo>
                    <a:pt x="570" y="524"/>
                  </a:lnTo>
                  <a:lnTo>
                    <a:pt x="545" y="569"/>
                  </a:lnTo>
                  <a:lnTo>
                    <a:pt x="516" y="609"/>
                  </a:lnTo>
                  <a:lnTo>
                    <a:pt x="482" y="643"/>
                  </a:lnTo>
                  <a:lnTo>
                    <a:pt x="442" y="665"/>
                  </a:lnTo>
                  <a:lnTo>
                    <a:pt x="397" y="682"/>
                  </a:lnTo>
                  <a:lnTo>
                    <a:pt x="346" y="694"/>
                  </a:lnTo>
                  <a:lnTo>
                    <a:pt x="289" y="697"/>
                  </a:lnTo>
                  <a:lnTo>
                    <a:pt x="241" y="694"/>
                  </a:lnTo>
                  <a:lnTo>
                    <a:pt x="198" y="682"/>
                  </a:lnTo>
                  <a:lnTo>
                    <a:pt x="162" y="665"/>
                  </a:lnTo>
                  <a:lnTo>
                    <a:pt x="110" y="632"/>
                  </a:lnTo>
                  <a:lnTo>
                    <a:pt x="71" y="589"/>
                  </a:lnTo>
                  <a:lnTo>
                    <a:pt x="40" y="538"/>
                  </a:lnTo>
                  <a:lnTo>
                    <a:pt x="17" y="479"/>
                  </a:lnTo>
                  <a:lnTo>
                    <a:pt x="5" y="414"/>
                  </a:lnTo>
                  <a:lnTo>
                    <a:pt x="0" y="348"/>
                  </a:lnTo>
                  <a:lnTo>
                    <a:pt x="5" y="283"/>
                  </a:lnTo>
                  <a:lnTo>
                    <a:pt x="17" y="218"/>
                  </a:lnTo>
                  <a:lnTo>
                    <a:pt x="40" y="159"/>
                  </a:lnTo>
                  <a:lnTo>
                    <a:pt x="74" y="108"/>
                  </a:lnTo>
                  <a:lnTo>
                    <a:pt x="113" y="62"/>
                  </a:lnTo>
                  <a:lnTo>
                    <a:pt x="164" y="28"/>
                  </a:lnTo>
                  <a:lnTo>
                    <a:pt x="204" y="12"/>
                  </a:lnTo>
                  <a:lnTo>
                    <a:pt x="247" y="3"/>
                  </a:lnTo>
                  <a:lnTo>
                    <a:pt x="29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7"/>
            <p:cNvSpPr>
              <a:spLocks noEditPoints="1"/>
            </p:cNvSpPr>
            <p:nvPr/>
          </p:nvSpPr>
          <p:spPr bwMode="auto">
            <a:xfrm>
              <a:off x="4945" y="4320"/>
              <a:ext cx="514" cy="697"/>
            </a:xfrm>
            <a:custGeom>
              <a:avLst/>
              <a:gdLst/>
              <a:ahLst/>
              <a:cxnLst>
                <a:cxn ang="0">
                  <a:pos x="270" y="348"/>
                </a:cxn>
                <a:cxn ang="0">
                  <a:pos x="165" y="377"/>
                </a:cxn>
                <a:cxn ang="0">
                  <a:pos x="103" y="425"/>
                </a:cxn>
                <a:cxn ang="0">
                  <a:pos x="86" y="493"/>
                </a:cxn>
                <a:cxn ang="0">
                  <a:pos x="105" y="566"/>
                </a:cxn>
                <a:cxn ang="0">
                  <a:pos x="159" y="609"/>
                </a:cxn>
                <a:cxn ang="0">
                  <a:pos x="233" y="626"/>
                </a:cxn>
                <a:cxn ang="0">
                  <a:pos x="307" y="615"/>
                </a:cxn>
                <a:cxn ang="0">
                  <a:pos x="372" y="572"/>
                </a:cxn>
                <a:cxn ang="0">
                  <a:pos x="418" y="496"/>
                </a:cxn>
                <a:cxn ang="0">
                  <a:pos x="432" y="397"/>
                </a:cxn>
                <a:cxn ang="0">
                  <a:pos x="330" y="346"/>
                </a:cxn>
                <a:cxn ang="0">
                  <a:pos x="327" y="3"/>
                </a:cxn>
                <a:cxn ang="0">
                  <a:pos x="412" y="28"/>
                </a:cxn>
                <a:cxn ang="0">
                  <a:pos x="474" y="82"/>
                </a:cxn>
                <a:cxn ang="0">
                  <a:pos x="505" y="164"/>
                </a:cxn>
                <a:cxn ang="0">
                  <a:pos x="508" y="566"/>
                </a:cxn>
                <a:cxn ang="0">
                  <a:pos x="514" y="643"/>
                </a:cxn>
                <a:cxn ang="0">
                  <a:pos x="435" y="677"/>
                </a:cxn>
                <a:cxn ang="0">
                  <a:pos x="429" y="581"/>
                </a:cxn>
                <a:cxn ang="0">
                  <a:pos x="418" y="603"/>
                </a:cxn>
                <a:cxn ang="0">
                  <a:pos x="392" y="629"/>
                </a:cxn>
                <a:cxn ang="0">
                  <a:pos x="344" y="663"/>
                </a:cxn>
                <a:cxn ang="0">
                  <a:pos x="284" y="688"/>
                </a:cxn>
                <a:cxn ang="0">
                  <a:pos x="219" y="697"/>
                </a:cxn>
                <a:cxn ang="0">
                  <a:pos x="134" y="682"/>
                </a:cxn>
                <a:cxn ang="0">
                  <a:pos x="63" y="643"/>
                </a:cxn>
                <a:cxn ang="0">
                  <a:pos x="17" y="578"/>
                </a:cxn>
                <a:cxn ang="0">
                  <a:pos x="0" y="493"/>
                </a:cxn>
                <a:cxn ang="0">
                  <a:pos x="15" y="411"/>
                </a:cxn>
                <a:cxn ang="0">
                  <a:pos x="63" y="348"/>
                </a:cxn>
                <a:cxn ang="0">
                  <a:pos x="131" y="303"/>
                </a:cxn>
                <a:cxn ang="0">
                  <a:pos x="202" y="283"/>
                </a:cxn>
                <a:cxn ang="0">
                  <a:pos x="278" y="275"/>
                </a:cxn>
                <a:cxn ang="0">
                  <a:pos x="429" y="213"/>
                </a:cxn>
                <a:cxn ang="0">
                  <a:pos x="406" y="128"/>
                </a:cxn>
                <a:cxn ang="0">
                  <a:pos x="355" y="85"/>
                </a:cxn>
                <a:cxn ang="0">
                  <a:pos x="273" y="71"/>
                </a:cxn>
                <a:cxn ang="0">
                  <a:pos x="213" y="77"/>
                </a:cxn>
                <a:cxn ang="0">
                  <a:pos x="165" y="96"/>
                </a:cxn>
                <a:cxn ang="0">
                  <a:pos x="139" y="116"/>
                </a:cxn>
                <a:cxn ang="0">
                  <a:pos x="120" y="156"/>
                </a:cxn>
                <a:cxn ang="0">
                  <a:pos x="29" y="187"/>
                </a:cxn>
                <a:cxn ang="0">
                  <a:pos x="57" y="99"/>
                </a:cxn>
                <a:cxn ang="0">
                  <a:pos x="111" y="43"/>
                </a:cxn>
                <a:cxn ang="0">
                  <a:pos x="185" y="9"/>
                </a:cxn>
                <a:cxn ang="0">
                  <a:pos x="276" y="0"/>
                </a:cxn>
              </a:cxnLst>
              <a:rect l="0" t="0" r="r" b="b"/>
              <a:pathLst>
                <a:path w="514" h="697">
                  <a:moveTo>
                    <a:pt x="330" y="346"/>
                  </a:moveTo>
                  <a:lnTo>
                    <a:pt x="270" y="348"/>
                  </a:lnTo>
                  <a:lnTo>
                    <a:pt x="216" y="360"/>
                  </a:lnTo>
                  <a:lnTo>
                    <a:pt x="165" y="377"/>
                  </a:lnTo>
                  <a:lnTo>
                    <a:pt x="122" y="399"/>
                  </a:lnTo>
                  <a:lnTo>
                    <a:pt x="103" y="425"/>
                  </a:lnTo>
                  <a:lnTo>
                    <a:pt x="88" y="456"/>
                  </a:lnTo>
                  <a:lnTo>
                    <a:pt x="86" y="493"/>
                  </a:lnTo>
                  <a:lnTo>
                    <a:pt x="91" y="535"/>
                  </a:lnTo>
                  <a:lnTo>
                    <a:pt x="105" y="566"/>
                  </a:lnTo>
                  <a:lnTo>
                    <a:pt x="128" y="592"/>
                  </a:lnTo>
                  <a:lnTo>
                    <a:pt x="159" y="609"/>
                  </a:lnTo>
                  <a:lnTo>
                    <a:pt x="193" y="620"/>
                  </a:lnTo>
                  <a:lnTo>
                    <a:pt x="233" y="626"/>
                  </a:lnTo>
                  <a:lnTo>
                    <a:pt x="273" y="623"/>
                  </a:lnTo>
                  <a:lnTo>
                    <a:pt x="307" y="615"/>
                  </a:lnTo>
                  <a:lnTo>
                    <a:pt x="338" y="600"/>
                  </a:lnTo>
                  <a:lnTo>
                    <a:pt x="372" y="572"/>
                  </a:lnTo>
                  <a:lnTo>
                    <a:pt x="400" y="538"/>
                  </a:lnTo>
                  <a:lnTo>
                    <a:pt x="418" y="496"/>
                  </a:lnTo>
                  <a:lnTo>
                    <a:pt x="426" y="447"/>
                  </a:lnTo>
                  <a:lnTo>
                    <a:pt x="432" y="397"/>
                  </a:lnTo>
                  <a:lnTo>
                    <a:pt x="429" y="346"/>
                  </a:lnTo>
                  <a:lnTo>
                    <a:pt x="330" y="346"/>
                  </a:lnTo>
                  <a:close/>
                  <a:moveTo>
                    <a:pt x="276" y="0"/>
                  </a:moveTo>
                  <a:lnTo>
                    <a:pt x="327" y="3"/>
                  </a:lnTo>
                  <a:lnTo>
                    <a:pt x="372" y="12"/>
                  </a:lnTo>
                  <a:lnTo>
                    <a:pt x="412" y="28"/>
                  </a:lnTo>
                  <a:lnTo>
                    <a:pt x="446" y="51"/>
                  </a:lnTo>
                  <a:lnTo>
                    <a:pt x="474" y="82"/>
                  </a:lnTo>
                  <a:lnTo>
                    <a:pt x="494" y="119"/>
                  </a:lnTo>
                  <a:lnTo>
                    <a:pt x="505" y="164"/>
                  </a:lnTo>
                  <a:lnTo>
                    <a:pt x="508" y="218"/>
                  </a:lnTo>
                  <a:lnTo>
                    <a:pt x="508" y="566"/>
                  </a:lnTo>
                  <a:lnTo>
                    <a:pt x="511" y="606"/>
                  </a:lnTo>
                  <a:lnTo>
                    <a:pt x="514" y="643"/>
                  </a:lnTo>
                  <a:lnTo>
                    <a:pt x="514" y="677"/>
                  </a:lnTo>
                  <a:lnTo>
                    <a:pt x="435" y="677"/>
                  </a:lnTo>
                  <a:lnTo>
                    <a:pt x="432" y="581"/>
                  </a:lnTo>
                  <a:lnTo>
                    <a:pt x="429" y="581"/>
                  </a:lnTo>
                  <a:lnTo>
                    <a:pt x="423" y="589"/>
                  </a:lnTo>
                  <a:lnTo>
                    <a:pt x="418" y="603"/>
                  </a:lnTo>
                  <a:lnTo>
                    <a:pt x="406" y="617"/>
                  </a:lnTo>
                  <a:lnTo>
                    <a:pt x="392" y="629"/>
                  </a:lnTo>
                  <a:lnTo>
                    <a:pt x="369" y="646"/>
                  </a:lnTo>
                  <a:lnTo>
                    <a:pt x="344" y="663"/>
                  </a:lnTo>
                  <a:lnTo>
                    <a:pt x="315" y="677"/>
                  </a:lnTo>
                  <a:lnTo>
                    <a:pt x="284" y="688"/>
                  </a:lnTo>
                  <a:lnTo>
                    <a:pt x="250" y="694"/>
                  </a:lnTo>
                  <a:lnTo>
                    <a:pt x="219" y="697"/>
                  </a:lnTo>
                  <a:lnTo>
                    <a:pt x="174" y="694"/>
                  </a:lnTo>
                  <a:lnTo>
                    <a:pt x="134" y="682"/>
                  </a:lnTo>
                  <a:lnTo>
                    <a:pt x="97" y="665"/>
                  </a:lnTo>
                  <a:lnTo>
                    <a:pt x="63" y="643"/>
                  </a:lnTo>
                  <a:lnTo>
                    <a:pt x="37" y="615"/>
                  </a:lnTo>
                  <a:lnTo>
                    <a:pt x="17" y="578"/>
                  </a:lnTo>
                  <a:lnTo>
                    <a:pt x="3" y="538"/>
                  </a:lnTo>
                  <a:lnTo>
                    <a:pt x="0" y="493"/>
                  </a:lnTo>
                  <a:lnTo>
                    <a:pt x="3" y="450"/>
                  </a:lnTo>
                  <a:lnTo>
                    <a:pt x="15" y="411"/>
                  </a:lnTo>
                  <a:lnTo>
                    <a:pt x="37" y="377"/>
                  </a:lnTo>
                  <a:lnTo>
                    <a:pt x="63" y="348"/>
                  </a:lnTo>
                  <a:lnTo>
                    <a:pt x="94" y="323"/>
                  </a:lnTo>
                  <a:lnTo>
                    <a:pt x="131" y="303"/>
                  </a:lnTo>
                  <a:lnTo>
                    <a:pt x="165" y="292"/>
                  </a:lnTo>
                  <a:lnTo>
                    <a:pt x="202" y="283"/>
                  </a:lnTo>
                  <a:lnTo>
                    <a:pt x="242" y="278"/>
                  </a:lnTo>
                  <a:lnTo>
                    <a:pt x="278" y="275"/>
                  </a:lnTo>
                  <a:lnTo>
                    <a:pt x="429" y="275"/>
                  </a:lnTo>
                  <a:lnTo>
                    <a:pt x="429" y="213"/>
                  </a:lnTo>
                  <a:lnTo>
                    <a:pt x="420" y="164"/>
                  </a:lnTo>
                  <a:lnTo>
                    <a:pt x="406" y="128"/>
                  </a:lnTo>
                  <a:lnTo>
                    <a:pt x="383" y="102"/>
                  </a:lnTo>
                  <a:lnTo>
                    <a:pt x="355" y="85"/>
                  </a:lnTo>
                  <a:lnTo>
                    <a:pt x="318" y="77"/>
                  </a:lnTo>
                  <a:lnTo>
                    <a:pt x="273" y="71"/>
                  </a:lnTo>
                  <a:lnTo>
                    <a:pt x="244" y="74"/>
                  </a:lnTo>
                  <a:lnTo>
                    <a:pt x="213" y="77"/>
                  </a:lnTo>
                  <a:lnTo>
                    <a:pt x="188" y="85"/>
                  </a:lnTo>
                  <a:lnTo>
                    <a:pt x="165" y="96"/>
                  </a:lnTo>
                  <a:lnTo>
                    <a:pt x="151" y="105"/>
                  </a:lnTo>
                  <a:lnTo>
                    <a:pt x="139" y="116"/>
                  </a:lnTo>
                  <a:lnTo>
                    <a:pt x="131" y="130"/>
                  </a:lnTo>
                  <a:lnTo>
                    <a:pt x="120" y="156"/>
                  </a:lnTo>
                  <a:lnTo>
                    <a:pt x="111" y="187"/>
                  </a:lnTo>
                  <a:lnTo>
                    <a:pt x="29" y="187"/>
                  </a:lnTo>
                  <a:lnTo>
                    <a:pt x="40" y="139"/>
                  </a:lnTo>
                  <a:lnTo>
                    <a:pt x="57" y="99"/>
                  </a:lnTo>
                  <a:lnTo>
                    <a:pt x="83" y="68"/>
                  </a:lnTo>
                  <a:lnTo>
                    <a:pt x="111" y="43"/>
                  </a:lnTo>
                  <a:lnTo>
                    <a:pt x="145" y="23"/>
                  </a:lnTo>
                  <a:lnTo>
                    <a:pt x="185" y="9"/>
                  </a:lnTo>
                  <a:lnTo>
                    <a:pt x="227" y="3"/>
                  </a:lnTo>
                  <a:lnTo>
                    <a:pt x="27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 name="Rectangle 8"/>
            <p:cNvSpPr>
              <a:spLocks noChangeArrowheads="1"/>
            </p:cNvSpPr>
            <p:nvPr/>
          </p:nvSpPr>
          <p:spPr bwMode="auto">
            <a:xfrm>
              <a:off x="5757" y="4051"/>
              <a:ext cx="79" cy="946"/>
            </a:xfrm>
            <a:prstGeom prst="rect">
              <a:avLst/>
            </a:prstGeom>
            <a:solidFill>
              <a:srgbClr val="000000"/>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3" name="Freeform 9"/>
            <p:cNvSpPr>
              <a:spLocks/>
            </p:cNvSpPr>
            <p:nvPr/>
          </p:nvSpPr>
          <p:spPr bwMode="auto">
            <a:xfrm>
              <a:off x="6072" y="4164"/>
              <a:ext cx="369" cy="853"/>
            </a:xfrm>
            <a:custGeom>
              <a:avLst/>
              <a:gdLst/>
              <a:ahLst/>
              <a:cxnLst>
                <a:cxn ang="0">
                  <a:pos x="210" y="0"/>
                </a:cxn>
                <a:cxn ang="0">
                  <a:pos x="210" y="176"/>
                </a:cxn>
                <a:cxn ang="0">
                  <a:pos x="360" y="176"/>
                </a:cxn>
                <a:cxn ang="0">
                  <a:pos x="360" y="247"/>
                </a:cxn>
                <a:cxn ang="0">
                  <a:pos x="210" y="247"/>
                </a:cxn>
                <a:cxn ang="0">
                  <a:pos x="210" y="688"/>
                </a:cxn>
                <a:cxn ang="0">
                  <a:pos x="213" y="722"/>
                </a:cxn>
                <a:cxn ang="0">
                  <a:pos x="224" y="748"/>
                </a:cxn>
                <a:cxn ang="0">
                  <a:pos x="241" y="765"/>
                </a:cxn>
                <a:cxn ang="0">
                  <a:pos x="267" y="776"/>
                </a:cxn>
                <a:cxn ang="0">
                  <a:pos x="301" y="782"/>
                </a:cxn>
                <a:cxn ang="0">
                  <a:pos x="318" y="782"/>
                </a:cxn>
                <a:cxn ang="0">
                  <a:pos x="369" y="773"/>
                </a:cxn>
                <a:cxn ang="0">
                  <a:pos x="369" y="841"/>
                </a:cxn>
                <a:cxn ang="0">
                  <a:pos x="349" y="847"/>
                </a:cxn>
                <a:cxn ang="0">
                  <a:pos x="309" y="853"/>
                </a:cxn>
                <a:cxn ang="0">
                  <a:pos x="289" y="853"/>
                </a:cxn>
                <a:cxn ang="0">
                  <a:pos x="250" y="850"/>
                </a:cxn>
                <a:cxn ang="0">
                  <a:pos x="218" y="844"/>
                </a:cxn>
                <a:cxn ang="0">
                  <a:pos x="193" y="833"/>
                </a:cxn>
                <a:cxn ang="0">
                  <a:pos x="179" y="824"/>
                </a:cxn>
                <a:cxn ang="0">
                  <a:pos x="156" y="802"/>
                </a:cxn>
                <a:cxn ang="0">
                  <a:pos x="147" y="788"/>
                </a:cxn>
                <a:cxn ang="0">
                  <a:pos x="136" y="756"/>
                </a:cxn>
                <a:cxn ang="0">
                  <a:pos x="133" y="725"/>
                </a:cxn>
                <a:cxn ang="0">
                  <a:pos x="130" y="657"/>
                </a:cxn>
                <a:cxn ang="0">
                  <a:pos x="130" y="247"/>
                </a:cxn>
                <a:cxn ang="0">
                  <a:pos x="0" y="247"/>
                </a:cxn>
                <a:cxn ang="0">
                  <a:pos x="0" y="176"/>
                </a:cxn>
                <a:cxn ang="0">
                  <a:pos x="130" y="176"/>
                </a:cxn>
                <a:cxn ang="0">
                  <a:pos x="130" y="34"/>
                </a:cxn>
                <a:cxn ang="0">
                  <a:pos x="210" y="0"/>
                </a:cxn>
              </a:cxnLst>
              <a:rect l="0" t="0" r="r" b="b"/>
              <a:pathLst>
                <a:path w="369" h="853">
                  <a:moveTo>
                    <a:pt x="210" y="0"/>
                  </a:moveTo>
                  <a:lnTo>
                    <a:pt x="210" y="176"/>
                  </a:lnTo>
                  <a:lnTo>
                    <a:pt x="360" y="176"/>
                  </a:lnTo>
                  <a:lnTo>
                    <a:pt x="360" y="247"/>
                  </a:lnTo>
                  <a:lnTo>
                    <a:pt x="210" y="247"/>
                  </a:lnTo>
                  <a:lnTo>
                    <a:pt x="210" y="688"/>
                  </a:lnTo>
                  <a:lnTo>
                    <a:pt x="213" y="722"/>
                  </a:lnTo>
                  <a:lnTo>
                    <a:pt x="224" y="748"/>
                  </a:lnTo>
                  <a:lnTo>
                    <a:pt x="241" y="765"/>
                  </a:lnTo>
                  <a:lnTo>
                    <a:pt x="267" y="776"/>
                  </a:lnTo>
                  <a:lnTo>
                    <a:pt x="301" y="782"/>
                  </a:lnTo>
                  <a:lnTo>
                    <a:pt x="318" y="782"/>
                  </a:lnTo>
                  <a:lnTo>
                    <a:pt x="369" y="773"/>
                  </a:lnTo>
                  <a:lnTo>
                    <a:pt x="369" y="841"/>
                  </a:lnTo>
                  <a:lnTo>
                    <a:pt x="349" y="847"/>
                  </a:lnTo>
                  <a:lnTo>
                    <a:pt x="309" y="853"/>
                  </a:lnTo>
                  <a:lnTo>
                    <a:pt x="289" y="853"/>
                  </a:lnTo>
                  <a:lnTo>
                    <a:pt x="250" y="850"/>
                  </a:lnTo>
                  <a:lnTo>
                    <a:pt x="218" y="844"/>
                  </a:lnTo>
                  <a:lnTo>
                    <a:pt x="193" y="833"/>
                  </a:lnTo>
                  <a:lnTo>
                    <a:pt x="179" y="824"/>
                  </a:lnTo>
                  <a:lnTo>
                    <a:pt x="156" y="802"/>
                  </a:lnTo>
                  <a:lnTo>
                    <a:pt x="147" y="788"/>
                  </a:lnTo>
                  <a:lnTo>
                    <a:pt x="136" y="756"/>
                  </a:lnTo>
                  <a:lnTo>
                    <a:pt x="133" y="725"/>
                  </a:lnTo>
                  <a:lnTo>
                    <a:pt x="130" y="657"/>
                  </a:lnTo>
                  <a:lnTo>
                    <a:pt x="130" y="247"/>
                  </a:lnTo>
                  <a:lnTo>
                    <a:pt x="0" y="247"/>
                  </a:lnTo>
                  <a:lnTo>
                    <a:pt x="0" y="176"/>
                  </a:lnTo>
                  <a:lnTo>
                    <a:pt x="130" y="176"/>
                  </a:lnTo>
                  <a:lnTo>
                    <a:pt x="130" y="34"/>
                  </a:lnTo>
                  <a:lnTo>
                    <a:pt x="21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 name="Freeform 10"/>
            <p:cNvSpPr>
              <a:spLocks/>
            </p:cNvSpPr>
            <p:nvPr/>
          </p:nvSpPr>
          <p:spPr bwMode="auto">
            <a:xfrm>
              <a:off x="6682" y="4051"/>
              <a:ext cx="519" cy="946"/>
            </a:xfrm>
            <a:custGeom>
              <a:avLst/>
              <a:gdLst/>
              <a:ahLst/>
              <a:cxnLst>
                <a:cxn ang="0">
                  <a:pos x="0" y="0"/>
                </a:cxn>
                <a:cxn ang="0">
                  <a:pos x="79" y="0"/>
                </a:cxn>
                <a:cxn ang="0">
                  <a:pos x="79" y="388"/>
                </a:cxn>
                <a:cxn ang="0">
                  <a:pos x="82" y="388"/>
                </a:cxn>
                <a:cxn ang="0">
                  <a:pos x="108" y="351"/>
                </a:cxn>
                <a:cxn ang="0">
                  <a:pos x="136" y="320"/>
                </a:cxn>
                <a:cxn ang="0">
                  <a:pos x="170" y="297"/>
                </a:cxn>
                <a:cxn ang="0">
                  <a:pos x="207" y="281"/>
                </a:cxn>
                <a:cxn ang="0">
                  <a:pos x="244" y="272"/>
                </a:cxn>
                <a:cxn ang="0">
                  <a:pos x="286" y="269"/>
                </a:cxn>
                <a:cxn ang="0">
                  <a:pos x="338" y="272"/>
                </a:cxn>
                <a:cxn ang="0">
                  <a:pos x="380" y="283"/>
                </a:cxn>
                <a:cxn ang="0">
                  <a:pos x="414" y="300"/>
                </a:cxn>
                <a:cxn ang="0">
                  <a:pos x="442" y="320"/>
                </a:cxn>
                <a:cxn ang="0">
                  <a:pos x="465" y="346"/>
                </a:cxn>
                <a:cxn ang="0">
                  <a:pos x="485" y="371"/>
                </a:cxn>
                <a:cxn ang="0">
                  <a:pos x="508" y="431"/>
                </a:cxn>
                <a:cxn ang="0">
                  <a:pos x="513" y="462"/>
                </a:cxn>
                <a:cxn ang="0">
                  <a:pos x="519" y="490"/>
                </a:cxn>
                <a:cxn ang="0">
                  <a:pos x="519" y="946"/>
                </a:cxn>
                <a:cxn ang="0">
                  <a:pos x="440" y="946"/>
                </a:cxn>
                <a:cxn ang="0">
                  <a:pos x="440" y="521"/>
                </a:cxn>
                <a:cxn ang="0">
                  <a:pos x="434" y="467"/>
                </a:cxn>
                <a:cxn ang="0">
                  <a:pos x="420" y="425"/>
                </a:cxn>
                <a:cxn ang="0">
                  <a:pos x="394" y="388"/>
                </a:cxn>
                <a:cxn ang="0">
                  <a:pos x="360" y="363"/>
                </a:cxn>
                <a:cxn ang="0">
                  <a:pos x="318" y="346"/>
                </a:cxn>
                <a:cxn ang="0">
                  <a:pos x="267" y="340"/>
                </a:cxn>
                <a:cxn ang="0">
                  <a:pos x="221" y="346"/>
                </a:cxn>
                <a:cxn ang="0">
                  <a:pos x="184" y="360"/>
                </a:cxn>
                <a:cxn ang="0">
                  <a:pos x="150" y="382"/>
                </a:cxn>
                <a:cxn ang="0">
                  <a:pos x="125" y="411"/>
                </a:cxn>
                <a:cxn ang="0">
                  <a:pos x="105" y="445"/>
                </a:cxn>
                <a:cxn ang="0">
                  <a:pos x="91" y="482"/>
                </a:cxn>
                <a:cxn ang="0">
                  <a:pos x="82" y="524"/>
                </a:cxn>
                <a:cxn ang="0">
                  <a:pos x="79" y="566"/>
                </a:cxn>
                <a:cxn ang="0">
                  <a:pos x="79" y="946"/>
                </a:cxn>
                <a:cxn ang="0">
                  <a:pos x="0" y="946"/>
                </a:cxn>
                <a:cxn ang="0">
                  <a:pos x="0" y="0"/>
                </a:cxn>
              </a:cxnLst>
              <a:rect l="0" t="0" r="r" b="b"/>
              <a:pathLst>
                <a:path w="519" h="946">
                  <a:moveTo>
                    <a:pt x="0" y="0"/>
                  </a:moveTo>
                  <a:lnTo>
                    <a:pt x="79" y="0"/>
                  </a:lnTo>
                  <a:lnTo>
                    <a:pt x="79" y="388"/>
                  </a:lnTo>
                  <a:lnTo>
                    <a:pt x="82" y="388"/>
                  </a:lnTo>
                  <a:lnTo>
                    <a:pt x="108" y="351"/>
                  </a:lnTo>
                  <a:lnTo>
                    <a:pt x="136" y="320"/>
                  </a:lnTo>
                  <a:lnTo>
                    <a:pt x="170" y="297"/>
                  </a:lnTo>
                  <a:lnTo>
                    <a:pt x="207" y="281"/>
                  </a:lnTo>
                  <a:lnTo>
                    <a:pt x="244" y="272"/>
                  </a:lnTo>
                  <a:lnTo>
                    <a:pt x="286" y="269"/>
                  </a:lnTo>
                  <a:lnTo>
                    <a:pt x="338" y="272"/>
                  </a:lnTo>
                  <a:lnTo>
                    <a:pt x="380" y="283"/>
                  </a:lnTo>
                  <a:lnTo>
                    <a:pt x="414" y="300"/>
                  </a:lnTo>
                  <a:lnTo>
                    <a:pt x="442" y="320"/>
                  </a:lnTo>
                  <a:lnTo>
                    <a:pt x="465" y="346"/>
                  </a:lnTo>
                  <a:lnTo>
                    <a:pt x="485" y="371"/>
                  </a:lnTo>
                  <a:lnTo>
                    <a:pt x="508" y="431"/>
                  </a:lnTo>
                  <a:lnTo>
                    <a:pt x="513" y="462"/>
                  </a:lnTo>
                  <a:lnTo>
                    <a:pt x="519" y="490"/>
                  </a:lnTo>
                  <a:lnTo>
                    <a:pt x="519" y="946"/>
                  </a:lnTo>
                  <a:lnTo>
                    <a:pt x="440" y="946"/>
                  </a:lnTo>
                  <a:lnTo>
                    <a:pt x="440" y="521"/>
                  </a:lnTo>
                  <a:lnTo>
                    <a:pt x="434" y="467"/>
                  </a:lnTo>
                  <a:lnTo>
                    <a:pt x="420" y="425"/>
                  </a:lnTo>
                  <a:lnTo>
                    <a:pt x="394" y="388"/>
                  </a:lnTo>
                  <a:lnTo>
                    <a:pt x="360" y="363"/>
                  </a:lnTo>
                  <a:lnTo>
                    <a:pt x="318" y="346"/>
                  </a:lnTo>
                  <a:lnTo>
                    <a:pt x="267" y="340"/>
                  </a:lnTo>
                  <a:lnTo>
                    <a:pt x="221" y="346"/>
                  </a:lnTo>
                  <a:lnTo>
                    <a:pt x="184" y="360"/>
                  </a:lnTo>
                  <a:lnTo>
                    <a:pt x="150" y="382"/>
                  </a:lnTo>
                  <a:lnTo>
                    <a:pt x="125" y="411"/>
                  </a:lnTo>
                  <a:lnTo>
                    <a:pt x="105" y="445"/>
                  </a:lnTo>
                  <a:lnTo>
                    <a:pt x="91" y="482"/>
                  </a:lnTo>
                  <a:lnTo>
                    <a:pt x="82" y="524"/>
                  </a:lnTo>
                  <a:lnTo>
                    <a:pt x="79" y="566"/>
                  </a:lnTo>
                  <a:lnTo>
                    <a:pt x="79" y="946"/>
                  </a:lnTo>
                  <a:lnTo>
                    <a:pt x="0" y="946"/>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Freeform 11"/>
            <p:cNvSpPr>
              <a:spLocks/>
            </p:cNvSpPr>
            <p:nvPr/>
          </p:nvSpPr>
          <p:spPr bwMode="auto">
            <a:xfrm>
              <a:off x="7388" y="4340"/>
              <a:ext cx="622" cy="909"/>
            </a:xfrm>
            <a:custGeom>
              <a:avLst/>
              <a:gdLst/>
              <a:ahLst/>
              <a:cxnLst>
                <a:cxn ang="0">
                  <a:pos x="0" y="0"/>
                </a:cxn>
                <a:cxn ang="0">
                  <a:pos x="94" y="0"/>
                </a:cxn>
                <a:cxn ang="0">
                  <a:pos x="318" y="549"/>
                </a:cxn>
                <a:cxn ang="0">
                  <a:pos x="537" y="0"/>
                </a:cxn>
                <a:cxn ang="0">
                  <a:pos x="622" y="0"/>
                </a:cxn>
                <a:cxn ang="0">
                  <a:pos x="259" y="909"/>
                </a:cxn>
                <a:cxn ang="0">
                  <a:pos x="173" y="909"/>
                </a:cxn>
                <a:cxn ang="0">
                  <a:pos x="273" y="657"/>
                </a:cxn>
                <a:cxn ang="0">
                  <a:pos x="0" y="0"/>
                </a:cxn>
              </a:cxnLst>
              <a:rect l="0" t="0" r="r" b="b"/>
              <a:pathLst>
                <a:path w="622" h="909">
                  <a:moveTo>
                    <a:pt x="0" y="0"/>
                  </a:moveTo>
                  <a:lnTo>
                    <a:pt x="94" y="0"/>
                  </a:lnTo>
                  <a:lnTo>
                    <a:pt x="318" y="549"/>
                  </a:lnTo>
                  <a:lnTo>
                    <a:pt x="537" y="0"/>
                  </a:lnTo>
                  <a:lnTo>
                    <a:pt x="622" y="0"/>
                  </a:lnTo>
                  <a:lnTo>
                    <a:pt x="259" y="909"/>
                  </a:lnTo>
                  <a:lnTo>
                    <a:pt x="173" y="909"/>
                  </a:lnTo>
                  <a:lnTo>
                    <a:pt x="273" y="65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12"/>
            <p:cNvSpPr>
              <a:spLocks noEditPoints="1"/>
            </p:cNvSpPr>
            <p:nvPr/>
          </p:nvSpPr>
          <p:spPr bwMode="auto">
            <a:xfrm>
              <a:off x="1044" y="2472"/>
              <a:ext cx="2906" cy="2647"/>
            </a:xfrm>
            <a:custGeom>
              <a:avLst/>
              <a:gdLst/>
              <a:ahLst/>
              <a:cxnLst>
                <a:cxn ang="0">
                  <a:pos x="968" y="2372"/>
                </a:cxn>
                <a:cxn ang="0">
                  <a:pos x="2698" y="22"/>
                </a:cxn>
                <a:cxn ang="0">
                  <a:pos x="2835" y="56"/>
                </a:cxn>
                <a:cxn ang="0">
                  <a:pos x="2903" y="127"/>
                </a:cxn>
                <a:cxn ang="0">
                  <a:pos x="2874" y="223"/>
                </a:cxn>
                <a:cxn ang="0">
                  <a:pos x="2789" y="249"/>
                </a:cxn>
                <a:cxn ang="0">
                  <a:pos x="2713" y="223"/>
                </a:cxn>
                <a:cxn ang="0">
                  <a:pos x="2616" y="203"/>
                </a:cxn>
                <a:cxn ang="0">
                  <a:pos x="2605" y="201"/>
                </a:cxn>
                <a:cxn ang="0">
                  <a:pos x="2559" y="198"/>
                </a:cxn>
                <a:cxn ang="0">
                  <a:pos x="2386" y="198"/>
                </a:cxn>
                <a:cxn ang="0">
                  <a:pos x="2358" y="201"/>
                </a:cxn>
                <a:cxn ang="0">
                  <a:pos x="2176" y="249"/>
                </a:cxn>
                <a:cxn ang="0">
                  <a:pos x="2165" y="251"/>
                </a:cxn>
                <a:cxn ang="0">
                  <a:pos x="2103" y="285"/>
                </a:cxn>
                <a:cxn ang="0">
                  <a:pos x="2029" y="331"/>
                </a:cxn>
                <a:cxn ang="0">
                  <a:pos x="2015" y="342"/>
                </a:cxn>
                <a:cxn ang="0">
                  <a:pos x="1912" y="441"/>
                </a:cxn>
                <a:cxn ang="0">
                  <a:pos x="1901" y="458"/>
                </a:cxn>
                <a:cxn ang="0">
                  <a:pos x="1881" y="484"/>
                </a:cxn>
                <a:cxn ang="0">
                  <a:pos x="1796" y="634"/>
                </a:cxn>
                <a:cxn ang="0">
                  <a:pos x="1788" y="651"/>
                </a:cxn>
                <a:cxn ang="0">
                  <a:pos x="1782" y="662"/>
                </a:cxn>
                <a:cxn ang="0">
                  <a:pos x="1745" y="778"/>
                </a:cxn>
                <a:cxn ang="0">
                  <a:pos x="1697" y="996"/>
                </a:cxn>
                <a:cxn ang="0">
                  <a:pos x="1691" y="1027"/>
                </a:cxn>
                <a:cxn ang="0">
                  <a:pos x="1677" y="1214"/>
                </a:cxn>
                <a:cxn ang="0">
                  <a:pos x="1632" y="1772"/>
                </a:cxn>
                <a:cxn ang="0">
                  <a:pos x="1504" y="2126"/>
                </a:cxn>
                <a:cxn ang="0">
                  <a:pos x="1297" y="2389"/>
                </a:cxn>
                <a:cxn ang="0">
                  <a:pos x="1013" y="2562"/>
                </a:cxn>
                <a:cxn ang="0">
                  <a:pos x="692" y="2638"/>
                </a:cxn>
                <a:cxn ang="0">
                  <a:pos x="253" y="2624"/>
                </a:cxn>
                <a:cxn ang="0">
                  <a:pos x="37" y="2567"/>
                </a:cxn>
                <a:cxn ang="0">
                  <a:pos x="3" y="2465"/>
                </a:cxn>
                <a:cxn ang="0">
                  <a:pos x="85" y="2395"/>
                </a:cxn>
                <a:cxn ang="0">
                  <a:pos x="219" y="2423"/>
                </a:cxn>
                <a:cxn ang="0">
                  <a:pos x="321" y="2440"/>
                </a:cxn>
                <a:cxn ang="0">
                  <a:pos x="332" y="2440"/>
                </a:cxn>
                <a:cxn ang="0">
                  <a:pos x="460" y="2451"/>
                </a:cxn>
                <a:cxn ang="0">
                  <a:pos x="684" y="2446"/>
                </a:cxn>
                <a:cxn ang="0">
                  <a:pos x="715" y="2443"/>
                </a:cxn>
                <a:cxn ang="0">
                  <a:pos x="846" y="2414"/>
                </a:cxn>
                <a:cxn ang="0">
                  <a:pos x="959" y="2375"/>
                </a:cxn>
                <a:cxn ang="0">
                  <a:pos x="962" y="2375"/>
                </a:cxn>
                <a:cxn ang="0">
                  <a:pos x="973" y="2369"/>
                </a:cxn>
                <a:cxn ang="0">
                  <a:pos x="1005" y="2355"/>
                </a:cxn>
                <a:cxn ang="0">
                  <a:pos x="1127" y="2278"/>
                </a:cxn>
                <a:cxn ang="0">
                  <a:pos x="1146" y="2264"/>
                </a:cxn>
                <a:cxn ang="0">
                  <a:pos x="1260" y="2148"/>
                </a:cxn>
                <a:cxn ang="0">
                  <a:pos x="1268" y="2134"/>
                </a:cxn>
                <a:cxn ang="0">
                  <a:pos x="1291" y="2106"/>
                </a:cxn>
                <a:cxn ang="0">
                  <a:pos x="1371" y="1956"/>
                </a:cxn>
                <a:cxn ang="0">
                  <a:pos x="1373" y="1953"/>
                </a:cxn>
                <a:cxn ang="0">
                  <a:pos x="1388" y="1919"/>
                </a:cxn>
                <a:cxn ang="0">
                  <a:pos x="1410" y="1851"/>
                </a:cxn>
                <a:cxn ang="0">
                  <a:pos x="1459" y="1642"/>
                </a:cxn>
                <a:cxn ang="0">
                  <a:pos x="1476" y="1449"/>
                </a:cxn>
                <a:cxn ang="0">
                  <a:pos x="1501" y="999"/>
                </a:cxn>
                <a:cxn ang="0">
                  <a:pos x="1578" y="659"/>
                </a:cxn>
                <a:cxn ang="0">
                  <a:pos x="1737" y="356"/>
                </a:cxn>
                <a:cxn ang="0">
                  <a:pos x="1986" y="127"/>
                </a:cxn>
                <a:cxn ang="0">
                  <a:pos x="2301" y="14"/>
                </a:cxn>
              </a:cxnLst>
              <a:rect l="0" t="0" r="r" b="b"/>
              <a:pathLst>
                <a:path w="2906" h="2647">
                  <a:moveTo>
                    <a:pt x="968" y="2372"/>
                  </a:moveTo>
                  <a:lnTo>
                    <a:pt x="959" y="2375"/>
                  </a:lnTo>
                  <a:lnTo>
                    <a:pt x="968" y="2372"/>
                  </a:lnTo>
                  <a:close/>
                  <a:moveTo>
                    <a:pt x="2514" y="0"/>
                  </a:moveTo>
                  <a:lnTo>
                    <a:pt x="2619" y="8"/>
                  </a:lnTo>
                  <a:lnTo>
                    <a:pt x="2698" y="22"/>
                  </a:lnTo>
                  <a:lnTo>
                    <a:pt x="2778" y="39"/>
                  </a:lnTo>
                  <a:lnTo>
                    <a:pt x="2806" y="45"/>
                  </a:lnTo>
                  <a:lnTo>
                    <a:pt x="2835" y="56"/>
                  </a:lnTo>
                  <a:lnTo>
                    <a:pt x="2860" y="67"/>
                  </a:lnTo>
                  <a:lnTo>
                    <a:pt x="2889" y="96"/>
                  </a:lnTo>
                  <a:lnTo>
                    <a:pt x="2903" y="127"/>
                  </a:lnTo>
                  <a:lnTo>
                    <a:pt x="2906" y="164"/>
                  </a:lnTo>
                  <a:lnTo>
                    <a:pt x="2894" y="201"/>
                  </a:lnTo>
                  <a:lnTo>
                    <a:pt x="2874" y="223"/>
                  </a:lnTo>
                  <a:lnTo>
                    <a:pt x="2849" y="240"/>
                  </a:lnTo>
                  <a:lnTo>
                    <a:pt x="2818" y="249"/>
                  </a:lnTo>
                  <a:lnTo>
                    <a:pt x="2789" y="249"/>
                  </a:lnTo>
                  <a:lnTo>
                    <a:pt x="2761" y="234"/>
                  </a:lnTo>
                  <a:lnTo>
                    <a:pt x="2749" y="232"/>
                  </a:lnTo>
                  <a:lnTo>
                    <a:pt x="2713" y="223"/>
                  </a:lnTo>
                  <a:lnTo>
                    <a:pt x="2679" y="215"/>
                  </a:lnTo>
                  <a:lnTo>
                    <a:pt x="2642" y="206"/>
                  </a:lnTo>
                  <a:lnTo>
                    <a:pt x="2616" y="203"/>
                  </a:lnTo>
                  <a:lnTo>
                    <a:pt x="2619" y="203"/>
                  </a:lnTo>
                  <a:lnTo>
                    <a:pt x="2610" y="203"/>
                  </a:lnTo>
                  <a:lnTo>
                    <a:pt x="2605" y="201"/>
                  </a:lnTo>
                  <a:lnTo>
                    <a:pt x="2591" y="201"/>
                  </a:lnTo>
                  <a:lnTo>
                    <a:pt x="2585" y="198"/>
                  </a:lnTo>
                  <a:lnTo>
                    <a:pt x="2559" y="198"/>
                  </a:lnTo>
                  <a:lnTo>
                    <a:pt x="2540" y="195"/>
                  </a:lnTo>
                  <a:lnTo>
                    <a:pt x="2415" y="195"/>
                  </a:lnTo>
                  <a:lnTo>
                    <a:pt x="2386" y="198"/>
                  </a:lnTo>
                  <a:lnTo>
                    <a:pt x="2372" y="198"/>
                  </a:lnTo>
                  <a:lnTo>
                    <a:pt x="2361" y="201"/>
                  </a:lnTo>
                  <a:lnTo>
                    <a:pt x="2358" y="201"/>
                  </a:lnTo>
                  <a:lnTo>
                    <a:pt x="2247" y="223"/>
                  </a:lnTo>
                  <a:lnTo>
                    <a:pt x="2219" y="232"/>
                  </a:lnTo>
                  <a:lnTo>
                    <a:pt x="2176" y="249"/>
                  </a:lnTo>
                  <a:lnTo>
                    <a:pt x="2165" y="254"/>
                  </a:lnTo>
                  <a:lnTo>
                    <a:pt x="2168" y="251"/>
                  </a:lnTo>
                  <a:lnTo>
                    <a:pt x="2165" y="251"/>
                  </a:lnTo>
                  <a:lnTo>
                    <a:pt x="2162" y="254"/>
                  </a:lnTo>
                  <a:lnTo>
                    <a:pt x="2156" y="257"/>
                  </a:lnTo>
                  <a:lnTo>
                    <a:pt x="2103" y="285"/>
                  </a:lnTo>
                  <a:lnTo>
                    <a:pt x="2049" y="317"/>
                  </a:lnTo>
                  <a:lnTo>
                    <a:pt x="2040" y="322"/>
                  </a:lnTo>
                  <a:lnTo>
                    <a:pt x="2029" y="331"/>
                  </a:lnTo>
                  <a:lnTo>
                    <a:pt x="2023" y="334"/>
                  </a:lnTo>
                  <a:lnTo>
                    <a:pt x="2020" y="339"/>
                  </a:lnTo>
                  <a:lnTo>
                    <a:pt x="2015" y="342"/>
                  </a:lnTo>
                  <a:lnTo>
                    <a:pt x="2012" y="345"/>
                  </a:lnTo>
                  <a:lnTo>
                    <a:pt x="1964" y="387"/>
                  </a:lnTo>
                  <a:lnTo>
                    <a:pt x="1912" y="441"/>
                  </a:lnTo>
                  <a:lnTo>
                    <a:pt x="1912" y="444"/>
                  </a:lnTo>
                  <a:lnTo>
                    <a:pt x="1904" y="452"/>
                  </a:lnTo>
                  <a:lnTo>
                    <a:pt x="1901" y="458"/>
                  </a:lnTo>
                  <a:lnTo>
                    <a:pt x="1895" y="464"/>
                  </a:lnTo>
                  <a:lnTo>
                    <a:pt x="1890" y="472"/>
                  </a:lnTo>
                  <a:lnTo>
                    <a:pt x="1881" y="484"/>
                  </a:lnTo>
                  <a:lnTo>
                    <a:pt x="1839" y="552"/>
                  </a:lnTo>
                  <a:lnTo>
                    <a:pt x="1802" y="622"/>
                  </a:lnTo>
                  <a:lnTo>
                    <a:pt x="1796" y="634"/>
                  </a:lnTo>
                  <a:lnTo>
                    <a:pt x="1790" y="648"/>
                  </a:lnTo>
                  <a:lnTo>
                    <a:pt x="1790" y="651"/>
                  </a:lnTo>
                  <a:lnTo>
                    <a:pt x="1788" y="651"/>
                  </a:lnTo>
                  <a:lnTo>
                    <a:pt x="1788" y="653"/>
                  </a:lnTo>
                  <a:lnTo>
                    <a:pt x="1785" y="656"/>
                  </a:lnTo>
                  <a:lnTo>
                    <a:pt x="1782" y="662"/>
                  </a:lnTo>
                  <a:lnTo>
                    <a:pt x="1779" y="676"/>
                  </a:lnTo>
                  <a:lnTo>
                    <a:pt x="1773" y="690"/>
                  </a:lnTo>
                  <a:lnTo>
                    <a:pt x="1745" y="778"/>
                  </a:lnTo>
                  <a:lnTo>
                    <a:pt x="1717" y="880"/>
                  </a:lnTo>
                  <a:lnTo>
                    <a:pt x="1697" y="985"/>
                  </a:lnTo>
                  <a:lnTo>
                    <a:pt x="1697" y="996"/>
                  </a:lnTo>
                  <a:lnTo>
                    <a:pt x="1694" y="1010"/>
                  </a:lnTo>
                  <a:lnTo>
                    <a:pt x="1694" y="1024"/>
                  </a:lnTo>
                  <a:lnTo>
                    <a:pt x="1691" y="1027"/>
                  </a:lnTo>
                  <a:lnTo>
                    <a:pt x="1691" y="1033"/>
                  </a:lnTo>
                  <a:lnTo>
                    <a:pt x="1685" y="1092"/>
                  </a:lnTo>
                  <a:lnTo>
                    <a:pt x="1677" y="1214"/>
                  </a:lnTo>
                  <a:lnTo>
                    <a:pt x="1671" y="1477"/>
                  </a:lnTo>
                  <a:lnTo>
                    <a:pt x="1657" y="1627"/>
                  </a:lnTo>
                  <a:lnTo>
                    <a:pt x="1632" y="1772"/>
                  </a:lnTo>
                  <a:lnTo>
                    <a:pt x="1595" y="1916"/>
                  </a:lnTo>
                  <a:lnTo>
                    <a:pt x="1555" y="2024"/>
                  </a:lnTo>
                  <a:lnTo>
                    <a:pt x="1504" y="2126"/>
                  </a:lnTo>
                  <a:lnTo>
                    <a:pt x="1444" y="2219"/>
                  </a:lnTo>
                  <a:lnTo>
                    <a:pt x="1376" y="2307"/>
                  </a:lnTo>
                  <a:lnTo>
                    <a:pt x="1297" y="2389"/>
                  </a:lnTo>
                  <a:lnTo>
                    <a:pt x="1209" y="2460"/>
                  </a:lnTo>
                  <a:lnTo>
                    <a:pt x="1115" y="2516"/>
                  </a:lnTo>
                  <a:lnTo>
                    <a:pt x="1013" y="2562"/>
                  </a:lnTo>
                  <a:lnTo>
                    <a:pt x="911" y="2596"/>
                  </a:lnTo>
                  <a:lnTo>
                    <a:pt x="803" y="2621"/>
                  </a:lnTo>
                  <a:lnTo>
                    <a:pt x="692" y="2638"/>
                  </a:lnTo>
                  <a:lnTo>
                    <a:pt x="545" y="2647"/>
                  </a:lnTo>
                  <a:lnTo>
                    <a:pt x="397" y="2641"/>
                  </a:lnTo>
                  <a:lnTo>
                    <a:pt x="253" y="2624"/>
                  </a:lnTo>
                  <a:lnTo>
                    <a:pt x="159" y="2610"/>
                  </a:lnTo>
                  <a:lnTo>
                    <a:pt x="71" y="2584"/>
                  </a:lnTo>
                  <a:lnTo>
                    <a:pt x="37" y="2567"/>
                  </a:lnTo>
                  <a:lnTo>
                    <a:pt x="11" y="2539"/>
                  </a:lnTo>
                  <a:lnTo>
                    <a:pt x="0" y="2505"/>
                  </a:lnTo>
                  <a:lnTo>
                    <a:pt x="3" y="2465"/>
                  </a:lnTo>
                  <a:lnTo>
                    <a:pt x="20" y="2431"/>
                  </a:lnTo>
                  <a:lnTo>
                    <a:pt x="48" y="2409"/>
                  </a:lnTo>
                  <a:lnTo>
                    <a:pt x="85" y="2395"/>
                  </a:lnTo>
                  <a:lnTo>
                    <a:pt x="122" y="2397"/>
                  </a:lnTo>
                  <a:lnTo>
                    <a:pt x="170" y="2412"/>
                  </a:lnTo>
                  <a:lnTo>
                    <a:pt x="219" y="2423"/>
                  </a:lnTo>
                  <a:lnTo>
                    <a:pt x="253" y="2429"/>
                  </a:lnTo>
                  <a:lnTo>
                    <a:pt x="290" y="2434"/>
                  </a:lnTo>
                  <a:lnTo>
                    <a:pt x="321" y="2440"/>
                  </a:lnTo>
                  <a:lnTo>
                    <a:pt x="335" y="2443"/>
                  </a:lnTo>
                  <a:lnTo>
                    <a:pt x="326" y="2440"/>
                  </a:lnTo>
                  <a:lnTo>
                    <a:pt x="332" y="2440"/>
                  </a:lnTo>
                  <a:lnTo>
                    <a:pt x="341" y="2443"/>
                  </a:lnTo>
                  <a:lnTo>
                    <a:pt x="355" y="2443"/>
                  </a:lnTo>
                  <a:lnTo>
                    <a:pt x="460" y="2451"/>
                  </a:lnTo>
                  <a:lnTo>
                    <a:pt x="568" y="2454"/>
                  </a:lnTo>
                  <a:lnTo>
                    <a:pt x="624" y="2451"/>
                  </a:lnTo>
                  <a:lnTo>
                    <a:pt x="684" y="2446"/>
                  </a:lnTo>
                  <a:lnTo>
                    <a:pt x="698" y="2446"/>
                  </a:lnTo>
                  <a:lnTo>
                    <a:pt x="701" y="2443"/>
                  </a:lnTo>
                  <a:lnTo>
                    <a:pt x="715" y="2443"/>
                  </a:lnTo>
                  <a:lnTo>
                    <a:pt x="726" y="2440"/>
                  </a:lnTo>
                  <a:lnTo>
                    <a:pt x="783" y="2429"/>
                  </a:lnTo>
                  <a:lnTo>
                    <a:pt x="846" y="2414"/>
                  </a:lnTo>
                  <a:lnTo>
                    <a:pt x="905" y="2397"/>
                  </a:lnTo>
                  <a:lnTo>
                    <a:pt x="953" y="2378"/>
                  </a:lnTo>
                  <a:lnTo>
                    <a:pt x="959" y="2375"/>
                  </a:lnTo>
                  <a:lnTo>
                    <a:pt x="956" y="2378"/>
                  </a:lnTo>
                  <a:lnTo>
                    <a:pt x="959" y="2378"/>
                  </a:lnTo>
                  <a:lnTo>
                    <a:pt x="962" y="2375"/>
                  </a:lnTo>
                  <a:lnTo>
                    <a:pt x="965" y="2375"/>
                  </a:lnTo>
                  <a:lnTo>
                    <a:pt x="970" y="2372"/>
                  </a:lnTo>
                  <a:lnTo>
                    <a:pt x="973" y="2369"/>
                  </a:lnTo>
                  <a:lnTo>
                    <a:pt x="976" y="2369"/>
                  </a:lnTo>
                  <a:lnTo>
                    <a:pt x="990" y="2361"/>
                  </a:lnTo>
                  <a:lnTo>
                    <a:pt x="1005" y="2355"/>
                  </a:lnTo>
                  <a:lnTo>
                    <a:pt x="1064" y="2324"/>
                  </a:lnTo>
                  <a:lnTo>
                    <a:pt x="1118" y="2284"/>
                  </a:lnTo>
                  <a:lnTo>
                    <a:pt x="1127" y="2278"/>
                  </a:lnTo>
                  <a:lnTo>
                    <a:pt x="1129" y="2276"/>
                  </a:lnTo>
                  <a:lnTo>
                    <a:pt x="1135" y="2273"/>
                  </a:lnTo>
                  <a:lnTo>
                    <a:pt x="1146" y="2264"/>
                  </a:lnTo>
                  <a:lnTo>
                    <a:pt x="1161" y="2253"/>
                  </a:lnTo>
                  <a:lnTo>
                    <a:pt x="1209" y="2205"/>
                  </a:lnTo>
                  <a:lnTo>
                    <a:pt x="1260" y="2148"/>
                  </a:lnTo>
                  <a:lnTo>
                    <a:pt x="1263" y="2145"/>
                  </a:lnTo>
                  <a:lnTo>
                    <a:pt x="1260" y="2151"/>
                  </a:lnTo>
                  <a:lnTo>
                    <a:pt x="1268" y="2134"/>
                  </a:lnTo>
                  <a:lnTo>
                    <a:pt x="1277" y="2126"/>
                  </a:lnTo>
                  <a:lnTo>
                    <a:pt x="1283" y="2114"/>
                  </a:lnTo>
                  <a:lnTo>
                    <a:pt x="1291" y="2106"/>
                  </a:lnTo>
                  <a:lnTo>
                    <a:pt x="1334" y="2035"/>
                  </a:lnTo>
                  <a:lnTo>
                    <a:pt x="1371" y="1961"/>
                  </a:lnTo>
                  <a:lnTo>
                    <a:pt x="1371" y="1956"/>
                  </a:lnTo>
                  <a:lnTo>
                    <a:pt x="1376" y="1950"/>
                  </a:lnTo>
                  <a:lnTo>
                    <a:pt x="1376" y="1947"/>
                  </a:lnTo>
                  <a:lnTo>
                    <a:pt x="1373" y="1953"/>
                  </a:lnTo>
                  <a:lnTo>
                    <a:pt x="1376" y="1944"/>
                  </a:lnTo>
                  <a:lnTo>
                    <a:pt x="1382" y="1933"/>
                  </a:lnTo>
                  <a:lnTo>
                    <a:pt x="1388" y="1919"/>
                  </a:lnTo>
                  <a:lnTo>
                    <a:pt x="1393" y="1908"/>
                  </a:lnTo>
                  <a:lnTo>
                    <a:pt x="1396" y="1893"/>
                  </a:lnTo>
                  <a:lnTo>
                    <a:pt x="1410" y="1851"/>
                  </a:lnTo>
                  <a:lnTo>
                    <a:pt x="1424" y="1806"/>
                  </a:lnTo>
                  <a:lnTo>
                    <a:pt x="1459" y="1653"/>
                  </a:lnTo>
                  <a:lnTo>
                    <a:pt x="1459" y="1642"/>
                  </a:lnTo>
                  <a:lnTo>
                    <a:pt x="1461" y="1627"/>
                  </a:lnTo>
                  <a:lnTo>
                    <a:pt x="1461" y="1619"/>
                  </a:lnTo>
                  <a:lnTo>
                    <a:pt x="1476" y="1449"/>
                  </a:lnTo>
                  <a:lnTo>
                    <a:pt x="1481" y="1279"/>
                  </a:lnTo>
                  <a:lnTo>
                    <a:pt x="1490" y="1112"/>
                  </a:lnTo>
                  <a:lnTo>
                    <a:pt x="1501" y="999"/>
                  </a:lnTo>
                  <a:lnTo>
                    <a:pt x="1521" y="886"/>
                  </a:lnTo>
                  <a:lnTo>
                    <a:pt x="1544" y="770"/>
                  </a:lnTo>
                  <a:lnTo>
                    <a:pt x="1578" y="659"/>
                  </a:lnTo>
                  <a:lnTo>
                    <a:pt x="1620" y="552"/>
                  </a:lnTo>
                  <a:lnTo>
                    <a:pt x="1671" y="452"/>
                  </a:lnTo>
                  <a:lnTo>
                    <a:pt x="1737" y="356"/>
                  </a:lnTo>
                  <a:lnTo>
                    <a:pt x="1810" y="268"/>
                  </a:lnTo>
                  <a:lnTo>
                    <a:pt x="1895" y="192"/>
                  </a:lnTo>
                  <a:lnTo>
                    <a:pt x="1986" y="127"/>
                  </a:lnTo>
                  <a:lnTo>
                    <a:pt x="2088" y="76"/>
                  </a:lnTo>
                  <a:lnTo>
                    <a:pt x="2196" y="36"/>
                  </a:lnTo>
                  <a:lnTo>
                    <a:pt x="2301" y="14"/>
                  </a:lnTo>
                  <a:lnTo>
                    <a:pt x="2406" y="2"/>
                  </a:lnTo>
                  <a:lnTo>
                    <a:pt x="2514" y="0"/>
                  </a:lnTo>
                  <a:close/>
                </a:path>
              </a:pathLst>
            </a:custGeom>
            <a:solidFill>
              <a:srgbClr val="004A00"/>
            </a:solidFill>
            <a:ln w="0">
              <a:solidFill>
                <a:srgbClr val="004A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3"/>
            <p:cNvSpPr>
              <a:spLocks noEditPoints="1"/>
            </p:cNvSpPr>
            <p:nvPr/>
          </p:nvSpPr>
          <p:spPr bwMode="auto">
            <a:xfrm>
              <a:off x="573" y="745"/>
              <a:ext cx="1368" cy="3898"/>
            </a:xfrm>
            <a:custGeom>
              <a:avLst/>
              <a:gdLst/>
              <a:ahLst/>
              <a:cxnLst>
                <a:cxn ang="0">
                  <a:pos x="925" y="1576"/>
                </a:cxn>
                <a:cxn ang="0">
                  <a:pos x="925" y="1579"/>
                </a:cxn>
                <a:cxn ang="0">
                  <a:pos x="919" y="1576"/>
                </a:cxn>
                <a:cxn ang="0">
                  <a:pos x="570" y="1225"/>
                </a:cxn>
                <a:cxn ang="0">
                  <a:pos x="570" y="1228"/>
                </a:cxn>
                <a:cxn ang="0">
                  <a:pos x="97" y="0"/>
                </a:cxn>
                <a:cxn ang="0">
                  <a:pos x="151" y="14"/>
                </a:cxn>
                <a:cxn ang="0">
                  <a:pos x="187" y="59"/>
                </a:cxn>
                <a:cxn ang="0">
                  <a:pos x="196" y="203"/>
                </a:cxn>
                <a:cxn ang="0">
                  <a:pos x="210" y="370"/>
                </a:cxn>
                <a:cxn ang="0">
                  <a:pos x="213" y="390"/>
                </a:cxn>
                <a:cxn ang="0">
                  <a:pos x="216" y="404"/>
                </a:cxn>
                <a:cxn ang="0">
                  <a:pos x="256" y="591"/>
                </a:cxn>
                <a:cxn ang="0">
                  <a:pos x="315" y="775"/>
                </a:cxn>
                <a:cxn ang="0">
                  <a:pos x="329" y="815"/>
                </a:cxn>
                <a:cxn ang="0">
                  <a:pos x="414" y="988"/>
                </a:cxn>
                <a:cxn ang="0">
                  <a:pos x="551" y="1200"/>
                </a:cxn>
                <a:cxn ang="0">
                  <a:pos x="565" y="1220"/>
                </a:cxn>
                <a:cxn ang="0">
                  <a:pos x="582" y="1240"/>
                </a:cxn>
                <a:cxn ang="0">
                  <a:pos x="585" y="1245"/>
                </a:cxn>
                <a:cxn ang="0">
                  <a:pos x="678" y="1353"/>
                </a:cxn>
                <a:cxn ang="0">
                  <a:pos x="911" y="1568"/>
                </a:cxn>
                <a:cxn ang="0">
                  <a:pos x="922" y="1576"/>
                </a:cxn>
                <a:cxn ang="0">
                  <a:pos x="925" y="1582"/>
                </a:cxn>
                <a:cxn ang="0">
                  <a:pos x="936" y="1588"/>
                </a:cxn>
                <a:cxn ang="0">
                  <a:pos x="956" y="1602"/>
                </a:cxn>
                <a:cxn ang="0">
                  <a:pos x="1107" y="1704"/>
                </a:cxn>
                <a:cxn ang="0">
                  <a:pos x="1280" y="1800"/>
                </a:cxn>
                <a:cxn ang="0">
                  <a:pos x="1297" y="1806"/>
                </a:cxn>
                <a:cxn ang="0">
                  <a:pos x="1305" y="1809"/>
                </a:cxn>
                <a:cxn ang="0">
                  <a:pos x="1325" y="1820"/>
                </a:cxn>
                <a:cxn ang="0">
                  <a:pos x="1362" y="1868"/>
                </a:cxn>
                <a:cxn ang="0">
                  <a:pos x="1368" y="3804"/>
                </a:cxn>
                <a:cxn ang="0">
                  <a:pos x="1348" y="3864"/>
                </a:cxn>
                <a:cxn ang="0">
                  <a:pos x="1300" y="3895"/>
                </a:cxn>
                <a:cxn ang="0">
                  <a:pos x="1243" y="3895"/>
                </a:cxn>
                <a:cxn ang="0">
                  <a:pos x="1195" y="3864"/>
                </a:cxn>
                <a:cxn ang="0">
                  <a:pos x="1175" y="3804"/>
                </a:cxn>
                <a:cxn ang="0">
                  <a:pos x="1121" y="1936"/>
                </a:cxn>
                <a:cxn ang="0">
                  <a:pos x="883" y="1792"/>
                </a:cxn>
                <a:cxn ang="0">
                  <a:pos x="667" y="1616"/>
                </a:cxn>
                <a:cxn ang="0">
                  <a:pos x="460" y="1401"/>
                </a:cxn>
                <a:cxn ang="0">
                  <a:pos x="287" y="1155"/>
                </a:cxn>
                <a:cxn ang="0">
                  <a:pos x="148" y="877"/>
                </a:cxn>
                <a:cxn ang="0">
                  <a:pos x="51" y="571"/>
                </a:cxn>
                <a:cxn ang="0">
                  <a:pos x="6" y="254"/>
                </a:cxn>
                <a:cxn ang="0">
                  <a:pos x="6" y="59"/>
                </a:cxn>
                <a:cxn ang="0">
                  <a:pos x="43" y="14"/>
                </a:cxn>
                <a:cxn ang="0">
                  <a:pos x="97" y="0"/>
                </a:cxn>
              </a:cxnLst>
              <a:rect l="0" t="0" r="r" b="b"/>
              <a:pathLst>
                <a:path w="1368" h="3898">
                  <a:moveTo>
                    <a:pt x="919" y="1574"/>
                  </a:moveTo>
                  <a:lnTo>
                    <a:pt x="925" y="1576"/>
                  </a:lnTo>
                  <a:lnTo>
                    <a:pt x="931" y="1582"/>
                  </a:lnTo>
                  <a:lnTo>
                    <a:pt x="925" y="1579"/>
                  </a:lnTo>
                  <a:lnTo>
                    <a:pt x="922" y="1576"/>
                  </a:lnTo>
                  <a:lnTo>
                    <a:pt x="919" y="1576"/>
                  </a:lnTo>
                  <a:lnTo>
                    <a:pt x="919" y="1574"/>
                  </a:lnTo>
                  <a:close/>
                  <a:moveTo>
                    <a:pt x="570" y="1225"/>
                  </a:moveTo>
                  <a:lnTo>
                    <a:pt x="573" y="1231"/>
                  </a:lnTo>
                  <a:lnTo>
                    <a:pt x="570" y="1228"/>
                  </a:lnTo>
                  <a:lnTo>
                    <a:pt x="570" y="1225"/>
                  </a:lnTo>
                  <a:close/>
                  <a:moveTo>
                    <a:pt x="97" y="0"/>
                  </a:moveTo>
                  <a:lnTo>
                    <a:pt x="125" y="2"/>
                  </a:lnTo>
                  <a:lnTo>
                    <a:pt x="151" y="14"/>
                  </a:lnTo>
                  <a:lnTo>
                    <a:pt x="173" y="34"/>
                  </a:lnTo>
                  <a:lnTo>
                    <a:pt x="187" y="59"/>
                  </a:lnTo>
                  <a:lnTo>
                    <a:pt x="193" y="93"/>
                  </a:lnTo>
                  <a:lnTo>
                    <a:pt x="196" y="203"/>
                  </a:lnTo>
                  <a:lnTo>
                    <a:pt x="204" y="311"/>
                  </a:lnTo>
                  <a:lnTo>
                    <a:pt x="210" y="370"/>
                  </a:lnTo>
                  <a:lnTo>
                    <a:pt x="213" y="376"/>
                  </a:lnTo>
                  <a:lnTo>
                    <a:pt x="213" y="390"/>
                  </a:lnTo>
                  <a:lnTo>
                    <a:pt x="216" y="396"/>
                  </a:lnTo>
                  <a:lnTo>
                    <a:pt x="216" y="404"/>
                  </a:lnTo>
                  <a:lnTo>
                    <a:pt x="233" y="498"/>
                  </a:lnTo>
                  <a:lnTo>
                    <a:pt x="256" y="591"/>
                  </a:lnTo>
                  <a:lnTo>
                    <a:pt x="284" y="682"/>
                  </a:lnTo>
                  <a:lnTo>
                    <a:pt x="315" y="775"/>
                  </a:lnTo>
                  <a:lnTo>
                    <a:pt x="318" y="787"/>
                  </a:lnTo>
                  <a:lnTo>
                    <a:pt x="329" y="815"/>
                  </a:lnTo>
                  <a:lnTo>
                    <a:pt x="341" y="838"/>
                  </a:lnTo>
                  <a:lnTo>
                    <a:pt x="414" y="988"/>
                  </a:lnTo>
                  <a:lnTo>
                    <a:pt x="502" y="1132"/>
                  </a:lnTo>
                  <a:lnTo>
                    <a:pt x="551" y="1200"/>
                  </a:lnTo>
                  <a:lnTo>
                    <a:pt x="556" y="1211"/>
                  </a:lnTo>
                  <a:lnTo>
                    <a:pt x="565" y="1220"/>
                  </a:lnTo>
                  <a:lnTo>
                    <a:pt x="568" y="1225"/>
                  </a:lnTo>
                  <a:lnTo>
                    <a:pt x="582" y="1240"/>
                  </a:lnTo>
                  <a:lnTo>
                    <a:pt x="582" y="1242"/>
                  </a:lnTo>
                  <a:lnTo>
                    <a:pt x="585" y="1245"/>
                  </a:lnTo>
                  <a:lnTo>
                    <a:pt x="630" y="1299"/>
                  </a:lnTo>
                  <a:lnTo>
                    <a:pt x="678" y="1353"/>
                  </a:lnTo>
                  <a:lnTo>
                    <a:pt x="789" y="1463"/>
                  </a:lnTo>
                  <a:lnTo>
                    <a:pt x="911" y="1568"/>
                  </a:lnTo>
                  <a:lnTo>
                    <a:pt x="919" y="1576"/>
                  </a:lnTo>
                  <a:lnTo>
                    <a:pt x="922" y="1576"/>
                  </a:lnTo>
                  <a:lnTo>
                    <a:pt x="922" y="1579"/>
                  </a:lnTo>
                  <a:lnTo>
                    <a:pt x="925" y="1582"/>
                  </a:lnTo>
                  <a:lnTo>
                    <a:pt x="928" y="1582"/>
                  </a:lnTo>
                  <a:lnTo>
                    <a:pt x="936" y="1588"/>
                  </a:lnTo>
                  <a:lnTo>
                    <a:pt x="945" y="1596"/>
                  </a:lnTo>
                  <a:lnTo>
                    <a:pt x="956" y="1602"/>
                  </a:lnTo>
                  <a:lnTo>
                    <a:pt x="1007" y="1639"/>
                  </a:lnTo>
                  <a:lnTo>
                    <a:pt x="1107" y="1704"/>
                  </a:lnTo>
                  <a:lnTo>
                    <a:pt x="1260" y="1789"/>
                  </a:lnTo>
                  <a:lnTo>
                    <a:pt x="1280" y="1800"/>
                  </a:lnTo>
                  <a:lnTo>
                    <a:pt x="1294" y="1806"/>
                  </a:lnTo>
                  <a:lnTo>
                    <a:pt x="1297" y="1806"/>
                  </a:lnTo>
                  <a:lnTo>
                    <a:pt x="1302" y="1809"/>
                  </a:lnTo>
                  <a:lnTo>
                    <a:pt x="1305" y="1809"/>
                  </a:lnTo>
                  <a:lnTo>
                    <a:pt x="1308" y="1811"/>
                  </a:lnTo>
                  <a:lnTo>
                    <a:pt x="1325" y="1820"/>
                  </a:lnTo>
                  <a:lnTo>
                    <a:pt x="1348" y="1843"/>
                  </a:lnTo>
                  <a:lnTo>
                    <a:pt x="1362" y="1868"/>
                  </a:lnTo>
                  <a:lnTo>
                    <a:pt x="1368" y="1899"/>
                  </a:lnTo>
                  <a:lnTo>
                    <a:pt x="1368" y="3804"/>
                  </a:lnTo>
                  <a:lnTo>
                    <a:pt x="1362" y="3838"/>
                  </a:lnTo>
                  <a:lnTo>
                    <a:pt x="1348" y="3864"/>
                  </a:lnTo>
                  <a:lnTo>
                    <a:pt x="1325" y="3884"/>
                  </a:lnTo>
                  <a:lnTo>
                    <a:pt x="1300" y="3895"/>
                  </a:lnTo>
                  <a:lnTo>
                    <a:pt x="1271" y="3898"/>
                  </a:lnTo>
                  <a:lnTo>
                    <a:pt x="1243" y="3895"/>
                  </a:lnTo>
                  <a:lnTo>
                    <a:pt x="1217" y="3884"/>
                  </a:lnTo>
                  <a:lnTo>
                    <a:pt x="1195" y="3864"/>
                  </a:lnTo>
                  <a:lnTo>
                    <a:pt x="1180" y="3838"/>
                  </a:lnTo>
                  <a:lnTo>
                    <a:pt x="1175" y="3804"/>
                  </a:lnTo>
                  <a:lnTo>
                    <a:pt x="1175" y="1961"/>
                  </a:lnTo>
                  <a:lnTo>
                    <a:pt x="1121" y="1936"/>
                  </a:lnTo>
                  <a:lnTo>
                    <a:pt x="999" y="1868"/>
                  </a:lnTo>
                  <a:lnTo>
                    <a:pt x="883" y="1792"/>
                  </a:lnTo>
                  <a:lnTo>
                    <a:pt x="772" y="1707"/>
                  </a:lnTo>
                  <a:lnTo>
                    <a:pt x="667" y="1616"/>
                  </a:lnTo>
                  <a:lnTo>
                    <a:pt x="559" y="1511"/>
                  </a:lnTo>
                  <a:lnTo>
                    <a:pt x="460" y="1401"/>
                  </a:lnTo>
                  <a:lnTo>
                    <a:pt x="369" y="1282"/>
                  </a:lnTo>
                  <a:lnTo>
                    <a:pt x="287" y="1155"/>
                  </a:lnTo>
                  <a:lnTo>
                    <a:pt x="216" y="1024"/>
                  </a:lnTo>
                  <a:lnTo>
                    <a:pt x="148" y="877"/>
                  </a:lnTo>
                  <a:lnTo>
                    <a:pt x="94" y="727"/>
                  </a:lnTo>
                  <a:lnTo>
                    <a:pt x="51" y="571"/>
                  </a:lnTo>
                  <a:lnTo>
                    <a:pt x="23" y="416"/>
                  </a:lnTo>
                  <a:lnTo>
                    <a:pt x="6" y="254"/>
                  </a:lnTo>
                  <a:lnTo>
                    <a:pt x="0" y="93"/>
                  </a:lnTo>
                  <a:lnTo>
                    <a:pt x="6" y="59"/>
                  </a:lnTo>
                  <a:lnTo>
                    <a:pt x="20" y="34"/>
                  </a:lnTo>
                  <a:lnTo>
                    <a:pt x="43" y="14"/>
                  </a:lnTo>
                  <a:lnTo>
                    <a:pt x="68" y="2"/>
                  </a:lnTo>
                  <a:lnTo>
                    <a:pt x="97" y="0"/>
                  </a:lnTo>
                  <a:close/>
                </a:path>
              </a:pathLst>
            </a:custGeom>
            <a:solidFill>
              <a:srgbClr val="004A00"/>
            </a:solidFill>
            <a:ln w="0">
              <a:solidFill>
                <a:srgbClr val="004A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4"/>
            <p:cNvSpPr>
              <a:spLocks noEditPoints="1"/>
            </p:cNvSpPr>
            <p:nvPr/>
          </p:nvSpPr>
          <p:spPr bwMode="auto">
            <a:xfrm>
              <a:off x="962" y="3"/>
              <a:ext cx="1367" cy="3898"/>
            </a:xfrm>
            <a:custGeom>
              <a:avLst/>
              <a:gdLst/>
              <a:ahLst/>
              <a:cxnLst>
                <a:cxn ang="0">
                  <a:pos x="573" y="1229"/>
                </a:cxn>
                <a:cxn ang="0">
                  <a:pos x="570" y="1223"/>
                </a:cxn>
                <a:cxn ang="0">
                  <a:pos x="125" y="3"/>
                </a:cxn>
                <a:cxn ang="0">
                  <a:pos x="173" y="34"/>
                </a:cxn>
                <a:cxn ang="0">
                  <a:pos x="196" y="93"/>
                </a:cxn>
                <a:cxn ang="0">
                  <a:pos x="204" y="311"/>
                </a:cxn>
                <a:cxn ang="0">
                  <a:pos x="213" y="382"/>
                </a:cxn>
                <a:cxn ang="0">
                  <a:pos x="215" y="402"/>
                </a:cxn>
                <a:cxn ang="0">
                  <a:pos x="284" y="682"/>
                </a:cxn>
                <a:cxn ang="0">
                  <a:pos x="315" y="773"/>
                </a:cxn>
                <a:cxn ang="0">
                  <a:pos x="326" y="798"/>
                </a:cxn>
                <a:cxn ang="0">
                  <a:pos x="340" y="835"/>
                </a:cxn>
                <a:cxn ang="0">
                  <a:pos x="502" y="1132"/>
                </a:cxn>
                <a:cxn ang="0">
                  <a:pos x="559" y="1209"/>
                </a:cxn>
                <a:cxn ang="0">
                  <a:pos x="570" y="1226"/>
                </a:cxn>
                <a:cxn ang="0">
                  <a:pos x="579" y="1234"/>
                </a:cxn>
                <a:cxn ang="0">
                  <a:pos x="582" y="1240"/>
                </a:cxn>
                <a:cxn ang="0">
                  <a:pos x="630" y="1296"/>
                </a:cxn>
                <a:cxn ang="0">
                  <a:pos x="752" y="1427"/>
                </a:cxn>
                <a:cxn ang="0">
                  <a:pos x="913" y="1568"/>
                </a:cxn>
                <a:cxn ang="0">
                  <a:pos x="928" y="1580"/>
                </a:cxn>
                <a:cxn ang="0">
                  <a:pos x="956" y="1599"/>
                </a:cxn>
                <a:cxn ang="0">
                  <a:pos x="1109" y="1704"/>
                </a:cxn>
                <a:cxn ang="0">
                  <a:pos x="1311" y="1812"/>
                </a:cxn>
                <a:cxn ang="0">
                  <a:pos x="1305" y="1809"/>
                </a:cxn>
                <a:cxn ang="0">
                  <a:pos x="1297" y="1806"/>
                </a:cxn>
                <a:cxn ang="0">
                  <a:pos x="1348" y="1840"/>
                </a:cxn>
                <a:cxn ang="0">
                  <a:pos x="1367" y="1899"/>
                </a:cxn>
                <a:cxn ang="0">
                  <a:pos x="1362" y="3836"/>
                </a:cxn>
                <a:cxn ang="0">
                  <a:pos x="1325" y="3881"/>
                </a:cxn>
                <a:cxn ang="0">
                  <a:pos x="1271" y="3898"/>
                </a:cxn>
                <a:cxn ang="0">
                  <a:pos x="1217" y="3881"/>
                </a:cxn>
                <a:cxn ang="0">
                  <a:pos x="1180" y="3836"/>
                </a:cxn>
                <a:cxn ang="0">
                  <a:pos x="1174" y="1959"/>
                </a:cxn>
                <a:cxn ang="0">
                  <a:pos x="999" y="1866"/>
                </a:cxn>
                <a:cxn ang="0">
                  <a:pos x="772" y="1704"/>
                </a:cxn>
                <a:cxn ang="0">
                  <a:pos x="562" y="1509"/>
                </a:cxn>
                <a:cxn ang="0">
                  <a:pos x="369" y="1279"/>
                </a:cxn>
                <a:cxn ang="0">
                  <a:pos x="215" y="1025"/>
                </a:cxn>
                <a:cxn ang="0">
                  <a:pos x="96" y="725"/>
                </a:cxn>
                <a:cxn ang="0">
                  <a:pos x="23" y="413"/>
                </a:cxn>
                <a:cxn ang="0">
                  <a:pos x="0" y="93"/>
                </a:cxn>
                <a:cxn ang="0">
                  <a:pos x="20" y="34"/>
                </a:cxn>
                <a:cxn ang="0">
                  <a:pos x="68" y="3"/>
                </a:cxn>
              </a:cxnLst>
              <a:rect l="0" t="0" r="r" b="b"/>
              <a:pathLst>
                <a:path w="1367" h="3898">
                  <a:moveTo>
                    <a:pt x="570" y="1223"/>
                  </a:moveTo>
                  <a:lnTo>
                    <a:pt x="573" y="1229"/>
                  </a:lnTo>
                  <a:lnTo>
                    <a:pt x="570" y="1226"/>
                  </a:lnTo>
                  <a:lnTo>
                    <a:pt x="570" y="1223"/>
                  </a:lnTo>
                  <a:close/>
                  <a:moveTo>
                    <a:pt x="96" y="0"/>
                  </a:moveTo>
                  <a:lnTo>
                    <a:pt x="125" y="3"/>
                  </a:lnTo>
                  <a:lnTo>
                    <a:pt x="153" y="14"/>
                  </a:lnTo>
                  <a:lnTo>
                    <a:pt x="173" y="34"/>
                  </a:lnTo>
                  <a:lnTo>
                    <a:pt x="190" y="59"/>
                  </a:lnTo>
                  <a:lnTo>
                    <a:pt x="196" y="93"/>
                  </a:lnTo>
                  <a:lnTo>
                    <a:pt x="198" y="201"/>
                  </a:lnTo>
                  <a:lnTo>
                    <a:pt x="204" y="311"/>
                  </a:lnTo>
                  <a:lnTo>
                    <a:pt x="213" y="371"/>
                  </a:lnTo>
                  <a:lnTo>
                    <a:pt x="213" y="382"/>
                  </a:lnTo>
                  <a:lnTo>
                    <a:pt x="215" y="388"/>
                  </a:lnTo>
                  <a:lnTo>
                    <a:pt x="215" y="402"/>
                  </a:lnTo>
                  <a:lnTo>
                    <a:pt x="255" y="589"/>
                  </a:lnTo>
                  <a:lnTo>
                    <a:pt x="284" y="682"/>
                  </a:lnTo>
                  <a:lnTo>
                    <a:pt x="298" y="727"/>
                  </a:lnTo>
                  <a:lnTo>
                    <a:pt x="315" y="773"/>
                  </a:lnTo>
                  <a:lnTo>
                    <a:pt x="320" y="787"/>
                  </a:lnTo>
                  <a:lnTo>
                    <a:pt x="326" y="798"/>
                  </a:lnTo>
                  <a:lnTo>
                    <a:pt x="329" y="812"/>
                  </a:lnTo>
                  <a:lnTo>
                    <a:pt x="340" y="835"/>
                  </a:lnTo>
                  <a:lnTo>
                    <a:pt x="414" y="988"/>
                  </a:lnTo>
                  <a:lnTo>
                    <a:pt x="502" y="1132"/>
                  </a:lnTo>
                  <a:lnTo>
                    <a:pt x="550" y="1200"/>
                  </a:lnTo>
                  <a:lnTo>
                    <a:pt x="559" y="1209"/>
                  </a:lnTo>
                  <a:lnTo>
                    <a:pt x="564" y="1220"/>
                  </a:lnTo>
                  <a:lnTo>
                    <a:pt x="570" y="1226"/>
                  </a:lnTo>
                  <a:lnTo>
                    <a:pt x="573" y="1231"/>
                  </a:lnTo>
                  <a:lnTo>
                    <a:pt x="579" y="1234"/>
                  </a:lnTo>
                  <a:lnTo>
                    <a:pt x="582" y="1237"/>
                  </a:lnTo>
                  <a:lnTo>
                    <a:pt x="582" y="1240"/>
                  </a:lnTo>
                  <a:lnTo>
                    <a:pt x="584" y="1243"/>
                  </a:lnTo>
                  <a:lnTo>
                    <a:pt x="630" y="1296"/>
                  </a:lnTo>
                  <a:lnTo>
                    <a:pt x="678" y="1350"/>
                  </a:lnTo>
                  <a:lnTo>
                    <a:pt x="752" y="1427"/>
                  </a:lnTo>
                  <a:lnTo>
                    <a:pt x="831" y="1500"/>
                  </a:lnTo>
                  <a:lnTo>
                    <a:pt x="913" y="1568"/>
                  </a:lnTo>
                  <a:lnTo>
                    <a:pt x="922" y="1574"/>
                  </a:lnTo>
                  <a:lnTo>
                    <a:pt x="928" y="1580"/>
                  </a:lnTo>
                  <a:lnTo>
                    <a:pt x="939" y="1588"/>
                  </a:lnTo>
                  <a:lnTo>
                    <a:pt x="956" y="1599"/>
                  </a:lnTo>
                  <a:lnTo>
                    <a:pt x="1007" y="1636"/>
                  </a:lnTo>
                  <a:lnTo>
                    <a:pt x="1109" y="1704"/>
                  </a:lnTo>
                  <a:lnTo>
                    <a:pt x="1260" y="1786"/>
                  </a:lnTo>
                  <a:lnTo>
                    <a:pt x="1311" y="1812"/>
                  </a:lnTo>
                  <a:lnTo>
                    <a:pt x="1308" y="1812"/>
                  </a:lnTo>
                  <a:lnTo>
                    <a:pt x="1305" y="1809"/>
                  </a:lnTo>
                  <a:lnTo>
                    <a:pt x="1299" y="1806"/>
                  </a:lnTo>
                  <a:lnTo>
                    <a:pt x="1297" y="1806"/>
                  </a:lnTo>
                  <a:lnTo>
                    <a:pt x="1325" y="1820"/>
                  </a:lnTo>
                  <a:lnTo>
                    <a:pt x="1348" y="1840"/>
                  </a:lnTo>
                  <a:lnTo>
                    <a:pt x="1362" y="1866"/>
                  </a:lnTo>
                  <a:lnTo>
                    <a:pt x="1367" y="1899"/>
                  </a:lnTo>
                  <a:lnTo>
                    <a:pt x="1367" y="3802"/>
                  </a:lnTo>
                  <a:lnTo>
                    <a:pt x="1362" y="3836"/>
                  </a:lnTo>
                  <a:lnTo>
                    <a:pt x="1348" y="3864"/>
                  </a:lnTo>
                  <a:lnTo>
                    <a:pt x="1325" y="3881"/>
                  </a:lnTo>
                  <a:lnTo>
                    <a:pt x="1299" y="3893"/>
                  </a:lnTo>
                  <a:lnTo>
                    <a:pt x="1271" y="3898"/>
                  </a:lnTo>
                  <a:lnTo>
                    <a:pt x="1243" y="3893"/>
                  </a:lnTo>
                  <a:lnTo>
                    <a:pt x="1217" y="3881"/>
                  </a:lnTo>
                  <a:lnTo>
                    <a:pt x="1194" y="3864"/>
                  </a:lnTo>
                  <a:lnTo>
                    <a:pt x="1180" y="3836"/>
                  </a:lnTo>
                  <a:lnTo>
                    <a:pt x="1174" y="3802"/>
                  </a:lnTo>
                  <a:lnTo>
                    <a:pt x="1174" y="1959"/>
                  </a:lnTo>
                  <a:lnTo>
                    <a:pt x="1121" y="1933"/>
                  </a:lnTo>
                  <a:lnTo>
                    <a:pt x="999" y="1866"/>
                  </a:lnTo>
                  <a:lnTo>
                    <a:pt x="882" y="1789"/>
                  </a:lnTo>
                  <a:lnTo>
                    <a:pt x="772" y="1704"/>
                  </a:lnTo>
                  <a:lnTo>
                    <a:pt x="667" y="1614"/>
                  </a:lnTo>
                  <a:lnTo>
                    <a:pt x="562" y="1509"/>
                  </a:lnTo>
                  <a:lnTo>
                    <a:pt x="462" y="1398"/>
                  </a:lnTo>
                  <a:lnTo>
                    <a:pt x="369" y="1279"/>
                  </a:lnTo>
                  <a:lnTo>
                    <a:pt x="286" y="1155"/>
                  </a:lnTo>
                  <a:lnTo>
                    <a:pt x="215" y="1025"/>
                  </a:lnTo>
                  <a:lnTo>
                    <a:pt x="150" y="877"/>
                  </a:lnTo>
                  <a:lnTo>
                    <a:pt x="96" y="725"/>
                  </a:lnTo>
                  <a:lnTo>
                    <a:pt x="54" y="572"/>
                  </a:lnTo>
                  <a:lnTo>
                    <a:pt x="23" y="413"/>
                  </a:lnTo>
                  <a:lnTo>
                    <a:pt x="6" y="255"/>
                  </a:lnTo>
                  <a:lnTo>
                    <a:pt x="0" y="93"/>
                  </a:lnTo>
                  <a:lnTo>
                    <a:pt x="6" y="59"/>
                  </a:lnTo>
                  <a:lnTo>
                    <a:pt x="20" y="34"/>
                  </a:lnTo>
                  <a:lnTo>
                    <a:pt x="42" y="14"/>
                  </a:lnTo>
                  <a:lnTo>
                    <a:pt x="68" y="3"/>
                  </a:lnTo>
                  <a:lnTo>
                    <a:pt x="96" y="0"/>
                  </a:lnTo>
                  <a:close/>
                </a:path>
              </a:pathLst>
            </a:custGeom>
            <a:solidFill>
              <a:srgbClr val="004A00"/>
            </a:solidFill>
            <a:ln w="0">
              <a:solidFill>
                <a:srgbClr val="004A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5"/>
            <p:cNvSpPr>
              <a:spLocks/>
            </p:cNvSpPr>
            <p:nvPr/>
          </p:nvSpPr>
          <p:spPr bwMode="auto">
            <a:xfrm>
              <a:off x="255" y="3986"/>
              <a:ext cx="1337" cy="1334"/>
            </a:xfrm>
            <a:custGeom>
              <a:avLst/>
              <a:gdLst/>
              <a:ahLst/>
              <a:cxnLst>
                <a:cxn ang="0">
                  <a:pos x="1277" y="6"/>
                </a:cxn>
                <a:cxn ang="0">
                  <a:pos x="1323" y="43"/>
                </a:cxn>
                <a:cxn ang="0">
                  <a:pos x="1337" y="96"/>
                </a:cxn>
                <a:cxn ang="0">
                  <a:pos x="1323" y="150"/>
                </a:cxn>
                <a:cxn ang="0">
                  <a:pos x="1277" y="187"/>
                </a:cxn>
                <a:cxn ang="0">
                  <a:pos x="1181" y="195"/>
                </a:cxn>
                <a:cxn ang="0">
                  <a:pos x="1110" y="201"/>
                </a:cxn>
                <a:cxn ang="0">
                  <a:pos x="1090" y="204"/>
                </a:cxn>
                <a:cxn ang="0">
                  <a:pos x="1030" y="215"/>
                </a:cxn>
                <a:cxn ang="0">
                  <a:pos x="891" y="255"/>
                </a:cxn>
                <a:cxn ang="0">
                  <a:pos x="837" y="275"/>
                </a:cxn>
                <a:cxn ang="0">
                  <a:pos x="829" y="278"/>
                </a:cxn>
                <a:cxn ang="0">
                  <a:pos x="644" y="379"/>
                </a:cxn>
                <a:cxn ang="0">
                  <a:pos x="548" y="456"/>
                </a:cxn>
                <a:cxn ang="0">
                  <a:pos x="460" y="544"/>
                </a:cxn>
                <a:cxn ang="0">
                  <a:pos x="369" y="660"/>
                </a:cxn>
                <a:cxn ang="0">
                  <a:pos x="318" y="748"/>
                </a:cxn>
                <a:cxn ang="0">
                  <a:pos x="284" y="813"/>
                </a:cxn>
                <a:cxn ang="0">
                  <a:pos x="276" y="832"/>
                </a:cxn>
                <a:cxn ang="0">
                  <a:pos x="242" y="932"/>
                </a:cxn>
                <a:cxn ang="0">
                  <a:pos x="202" y="1096"/>
                </a:cxn>
                <a:cxn ang="0">
                  <a:pos x="199" y="1124"/>
                </a:cxn>
                <a:cxn ang="0">
                  <a:pos x="193" y="1240"/>
                </a:cxn>
                <a:cxn ang="0">
                  <a:pos x="173" y="1300"/>
                </a:cxn>
                <a:cxn ang="0">
                  <a:pos x="125" y="1331"/>
                </a:cxn>
                <a:cxn ang="0">
                  <a:pos x="68" y="1331"/>
                </a:cxn>
                <a:cxn ang="0">
                  <a:pos x="20" y="1300"/>
                </a:cxn>
                <a:cxn ang="0">
                  <a:pos x="0" y="1240"/>
                </a:cxn>
                <a:cxn ang="0">
                  <a:pos x="26" y="997"/>
                </a:cxn>
                <a:cxn ang="0">
                  <a:pos x="97" y="762"/>
                </a:cxn>
                <a:cxn ang="0">
                  <a:pos x="210" y="547"/>
                </a:cxn>
                <a:cxn ang="0">
                  <a:pos x="366" y="360"/>
                </a:cxn>
                <a:cxn ang="0">
                  <a:pos x="585" y="187"/>
                </a:cxn>
                <a:cxn ang="0">
                  <a:pos x="835" y="68"/>
                </a:cxn>
                <a:cxn ang="0">
                  <a:pos x="1104" y="9"/>
                </a:cxn>
              </a:cxnLst>
              <a:rect l="0" t="0" r="r" b="b"/>
              <a:pathLst>
                <a:path w="1337" h="1334">
                  <a:moveTo>
                    <a:pt x="1243" y="0"/>
                  </a:moveTo>
                  <a:lnTo>
                    <a:pt x="1277" y="6"/>
                  </a:lnTo>
                  <a:lnTo>
                    <a:pt x="1303" y="20"/>
                  </a:lnTo>
                  <a:lnTo>
                    <a:pt x="1323" y="43"/>
                  </a:lnTo>
                  <a:lnTo>
                    <a:pt x="1334" y="68"/>
                  </a:lnTo>
                  <a:lnTo>
                    <a:pt x="1337" y="96"/>
                  </a:lnTo>
                  <a:lnTo>
                    <a:pt x="1334" y="125"/>
                  </a:lnTo>
                  <a:lnTo>
                    <a:pt x="1323" y="150"/>
                  </a:lnTo>
                  <a:lnTo>
                    <a:pt x="1303" y="173"/>
                  </a:lnTo>
                  <a:lnTo>
                    <a:pt x="1277" y="187"/>
                  </a:lnTo>
                  <a:lnTo>
                    <a:pt x="1243" y="193"/>
                  </a:lnTo>
                  <a:lnTo>
                    <a:pt x="1181" y="195"/>
                  </a:lnTo>
                  <a:lnTo>
                    <a:pt x="1121" y="201"/>
                  </a:lnTo>
                  <a:lnTo>
                    <a:pt x="1110" y="201"/>
                  </a:lnTo>
                  <a:lnTo>
                    <a:pt x="1098" y="204"/>
                  </a:lnTo>
                  <a:lnTo>
                    <a:pt x="1090" y="204"/>
                  </a:lnTo>
                  <a:lnTo>
                    <a:pt x="1079" y="207"/>
                  </a:lnTo>
                  <a:lnTo>
                    <a:pt x="1030" y="215"/>
                  </a:lnTo>
                  <a:lnTo>
                    <a:pt x="920" y="244"/>
                  </a:lnTo>
                  <a:lnTo>
                    <a:pt x="891" y="255"/>
                  </a:lnTo>
                  <a:lnTo>
                    <a:pt x="866" y="263"/>
                  </a:lnTo>
                  <a:lnTo>
                    <a:pt x="837" y="275"/>
                  </a:lnTo>
                  <a:lnTo>
                    <a:pt x="832" y="278"/>
                  </a:lnTo>
                  <a:lnTo>
                    <a:pt x="829" y="278"/>
                  </a:lnTo>
                  <a:lnTo>
                    <a:pt x="738" y="323"/>
                  </a:lnTo>
                  <a:lnTo>
                    <a:pt x="644" y="379"/>
                  </a:lnTo>
                  <a:lnTo>
                    <a:pt x="596" y="416"/>
                  </a:lnTo>
                  <a:lnTo>
                    <a:pt x="548" y="456"/>
                  </a:lnTo>
                  <a:lnTo>
                    <a:pt x="497" y="504"/>
                  </a:lnTo>
                  <a:lnTo>
                    <a:pt x="460" y="544"/>
                  </a:lnTo>
                  <a:lnTo>
                    <a:pt x="398" y="617"/>
                  </a:lnTo>
                  <a:lnTo>
                    <a:pt x="369" y="660"/>
                  </a:lnTo>
                  <a:lnTo>
                    <a:pt x="344" y="702"/>
                  </a:lnTo>
                  <a:lnTo>
                    <a:pt x="318" y="748"/>
                  </a:lnTo>
                  <a:lnTo>
                    <a:pt x="293" y="798"/>
                  </a:lnTo>
                  <a:lnTo>
                    <a:pt x="284" y="813"/>
                  </a:lnTo>
                  <a:lnTo>
                    <a:pt x="276" y="830"/>
                  </a:lnTo>
                  <a:lnTo>
                    <a:pt x="276" y="832"/>
                  </a:lnTo>
                  <a:lnTo>
                    <a:pt x="278" y="827"/>
                  </a:lnTo>
                  <a:lnTo>
                    <a:pt x="242" y="932"/>
                  </a:lnTo>
                  <a:lnTo>
                    <a:pt x="213" y="1039"/>
                  </a:lnTo>
                  <a:lnTo>
                    <a:pt x="202" y="1096"/>
                  </a:lnTo>
                  <a:lnTo>
                    <a:pt x="202" y="1116"/>
                  </a:lnTo>
                  <a:lnTo>
                    <a:pt x="199" y="1124"/>
                  </a:lnTo>
                  <a:lnTo>
                    <a:pt x="199" y="1130"/>
                  </a:lnTo>
                  <a:lnTo>
                    <a:pt x="193" y="1240"/>
                  </a:lnTo>
                  <a:lnTo>
                    <a:pt x="188" y="1274"/>
                  </a:lnTo>
                  <a:lnTo>
                    <a:pt x="173" y="1300"/>
                  </a:lnTo>
                  <a:lnTo>
                    <a:pt x="151" y="1319"/>
                  </a:lnTo>
                  <a:lnTo>
                    <a:pt x="125" y="1331"/>
                  </a:lnTo>
                  <a:lnTo>
                    <a:pt x="97" y="1334"/>
                  </a:lnTo>
                  <a:lnTo>
                    <a:pt x="68" y="1331"/>
                  </a:lnTo>
                  <a:lnTo>
                    <a:pt x="43" y="1319"/>
                  </a:lnTo>
                  <a:lnTo>
                    <a:pt x="20" y="1300"/>
                  </a:lnTo>
                  <a:lnTo>
                    <a:pt x="6" y="1274"/>
                  </a:lnTo>
                  <a:lnTo>
                    <a:pt x="0" y="1240"/>
                  </a:lnTo>
                  <a:lnTo>
                    <a:pt x="6" y="1118"/>
                  </a:lnTo>
                  <a:lnTo>
                    <a:pt x="26" y="997"/>
                  </a:lnTo>
                  <a:lnTo>
                    <a:pt x="54" y="878"/>
                  </a:lnTo>
                  <a:lnTo>
                    <a:pt x="97" y="762"/>
                  </a:lnTo>
                  <a:lnTo>
                    <a:pt x="148" y="651"/>
                  </a:lnTo>
                  <a:lnTo>
                    <a:pt x="210" y="547"/>
                  </a:lnTo>
                  <a:lnTo>
                    <a:pt x="284" y="450"/>
                  </a:lnTo>
                  <a:lnTo>
                    <a:pt x="366" y="360"/>
                  </a:lnTo>
                  <a:lnTo>
                    <a:pt x="471" y="266"/>
                  </a:lnTo>
                  <a:lnTo>
                    <a:pt x="585" y="187"/>
                  </a:lnTo>
                  <a:lnTo>
                    <a:pt x="707" y="122"/>
                  </a:lnTo>
                  <a:lnTo>
                    <a:pt x="835" y="68"/>
                  </a:lnTo>
                  <a:lnTo>
                    <a:pt x="965" y="31"/>
                  </a:lnTo>
                  <a:lnTo>
                    <a:pt x="1104" y="9"/>
                  </a:lnTo>
                  <a:lnTo>
                    <a:pt x="1243" y="0"/>
                  </a:lnTo>
                  <a:close/>
                </a:path>
              </a:pathLst>
            </a:custGeom>
            <a:solidFill>
              <a:srgbClr val="004A00"/>
            </a:solidFill>
            <a:ln w="0">
              <a:solidFill>
                <a:srgbClr val="004A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16"/>
            <p:cNvSpPr>
              <a:spLocks/>
            </p:cNvSpPr>
            <p:nvPr/>
          </p:nvSpPr>
          <p:spPr bwMode="auto">
            <a:xfrm>
              <a:off x="3351" y="3055"/>
              <a:ext cx="1245" cy="328"/>
            </a:xfrm>
            <a:custGeom>
              <a:avLst/>
              <a:gdLst/>
              <a:ahLst/>
              <a:cxnLst>
                <a:cxn ang="0">
                  <a:pos x="1149" y="0"/>
                </a:cxn>
                <a:cxn ang="0">
                  <a:pos x="1186" y="8"/>
                </a:cxn>
                <a:cxn ang="0">
                  <a:pos x="1217" y="28"/>
                </a:cxn>
                <a:cxn ang="0">
                  <a:pos x="1240" y="62"/>
                </a:cxn>
                <a:cxn ang="0">
                  <a:pos x="1245" y="99"/>
                </a:cxn>
                <a:cxn ang="0">
                  <a:pos x="1237" y="158"/>
                </a:cxn>
                <a:cxn ang="0">
                  <a:pos x="1217" y="209"/>
                </a:cxn>
                <a:cxn ang="0">
                  <a:pos x="1183" y="252"/>
                </a:cxn>
                <a:cxn ang="0">
                  <a:pos x="1143" y="288"/>
                </a:cxn>
                <a:cxn ang="0">
                  <a:pos x="1092" y="311"/>
                </a:cxn>
                <a:cxn ang="0">
                  <a:pos x="1035" y="325"/>
                </a:cxn>
                <a:cxn ang="0">
                  <a:pos x="1027" y="328"/>
                </a:cxn>
                <a:cxn ang="0">
                  <a:pos x="93" y="328"/>
                </a:cxn>
                <a:cxn ang="0">
                  <a:pos x="59" y="322"/>
                </a:cxn>
                <a:cxn ang="0">
                  <a:pos x="34" y="308"/>
                </a:cxn>
                <a:cxn ang="0">
                  <a:pos x="14" y="286"/>
                </a:cxn>
                <a:cxn ang="0">
                  <a:pos x="3" y="260"/>
                </a:cxn>
                <a:cxn ang="0">
                  <a:pos x="0" y="232"/>
                </a:cxn>
                <a:cxn ang="0">
                  <a:pos x="3" y="204"/>
                </a:cxn>
                <a:cxn ang="0">
                  <a:pos x="14" y="178"/>
                </a:cxn>
                <a:cxn ang="0">
                  <a:pos x="34" y="155"/>
                </a:cxn>
                <a:cxn ang="0">
                  <a:pos x="59" y="141"/>
                </a:cxn>
                <a:cxn ang="0">
                  <a:pos x="93" y="136"/>
                </a:cxn>
                <a:cxn ang="0">
                  <a:pos x="1018" y="136"/>
                </a:cxn>
                <a:cxn ang="0">
                  <a:pos x="1018" y="133"/>
                </a:cxn>
                <a:cxn ang="0">
                  <a:pos x="1027" y="133"/>
                </a:cxn>
                <a:cxn ang="0">
                  <a:pos x="1038" y="127"/>
                </a:cxn>
                <a:cxn ang="0">
                  <a:pos x="1038" y="124"/>
                </a:cxn>
                <a:cxn ang="0">
                  <a:pos x="1041" y="124"/>
                </a:cxn>
                <a:cxn ang="0">
                  <a:pos x="1044" y="121"/>
                </a:cxn>
                <a:cxn ang="0">
                  <a:pos x="1044" y="119"/>
                </a:cxn>
                <a:cxn ang="0">
                  <a:pos x="1047" y="113"/>
                </a:cxn>
                <a:cxn ang="0">
                  <a:pos x="1050" y="110"/>
                </a:cxn>
                <a:cxn ang="0">
                  <a:pos x="1050" y="107"/>
                </a:cxn>
                <a:cxn ang="0">
                  <a:pos x="1053" y="102"/>
                </a:cxn>
                <a:cxn ang="0">
                  <a:pos x="1053" y="99"/>
                </a:cxn>
                <a:cxn ang="0">
                  <a:pos x="1061" y="62"/>
                </a:cxn>
                <a:cxn ang="0">
                  <a:pos x="1081" y="28"/>
                </a:cxn>
                <a:cxn ang="0">
                  <a:pos x="1112" y="8"/>
                </a:cxn>
                <a:cxn ang="0">
                  <a:pos x="1149" y="0"/>
                </a:cxn>
              </a:cxnLst>
              <a:rect l="0" t="0" r="r" b="b"/>
              <a:pathLst>
                <a:path w="1245" h="328">
                  <a:moveTo>
                    <a:pt x="1149" y="0"/>
                  </a:moveTo>
                  <a:lnTo>
                    <a:pt x="1186" y="8"/>
                  </a:lnTo>
                  <a:lnTo>
                    <a:pt x="1217" y="28"/>
                  </a:lnTo>
                  <a:lnTo>
                    <a:pt x="1240" y="62"/>
                  </a:lnTo>
                  <a:lnTo>
                    <a:pt x="1245" y="99"/>
                  </a:lnTo>
                  <a:lnTo>
                    <a:pt x="1237" y="158"/>
                  </a:lnTo>
                  <a:lnTo>
                    <a:pt x="1217" y="209"/>
                  </a:lnTo>
                  <a:lnTo>
                    <a:pt x="1183" y="252"/>
                  </a:lnTo>
                  <a:lnTo>
                    <a:pt x="1143" y="288"/>
                  </a:lnTo>
                  <a:lnTo>
                    <a:pt x="1092" y="311"/>
                  </a:lnTo>
                  <a:lnTo>
                    <a:pt x="1035" y="325"/>
                  </a:lnTo>
                  <a:lnTo>
                    <a:pt x="1027" y="328"/>
                  </a:lnTo>
                  <a:lnTo>
                    <a:pt x="93" y="328"/>
                  </a:lnTo>
                  <a:lnTo>
                    <a:pt x="59" y="322"/>
                  </a:lnTo>
                  <a:lnTo>
                    <a:pt x="34" y="308"/>
                  </a:lnTo>
                  <a:lnTo>
                    <a:pt x="14" y="286"/>
                  </a:lnTo>
                  <a:lnTo>
                    <a:pt x="3" y="260"/>
                  </a:lnTo>
                  <a:lnTo>
                    <a:pt x="0" y="232"/>
                  </a:lnTo>
                  <a:lnTo>
                    <a:pt x="3" y="204"/>
                  </a:lnTo>
                  <a:lnTo>
                    <a:pt x="14" y="178"/>
                  </a:lnTo>
                  <a:lnTo>
                    <a:pt x="34" y="155"/>
                  </a:lnTo>
                  <a:lnTo>
                    <a:pt x="59" y="141"/>
                  </a:lnTo>
                  <a:lnTo>
                    <a:pt x="93" y="136"/>
                  </a:lnTo>
                  <a:lnTo>
                    <a:pt x="1018" y="136"/>
                  </a:lnTo>
                  <a:lnTo>
                    <a:pt x="1018" y="133"/>
                  </a:lnTo>
                  <a:lnTo>
                    <a:pt x="1027" y="133"/>
                  </a:lnTo>
                  <a:lnTo>
                    <a:pt x="1038" y="127"/>
                  </a:lnTo>
                  <a:lnTo>
                    <a:pt x="1038" y="124"/>
                  </a:lnTo>
                  <a:lnTo>
                    <a:pt x="1041" y="124"/>
                  </a:lnTo>
                  <a:lnTo>
                    <a:pt x="1044" y="121"/>
                  </a:lnTo>
                  <a:lnTo>
                    <a:pt x="1044" y="119"/>
                  </a:lnTo>
                  <a:lnTo>
                    <a:pt x="1047" y="113"/>
                  </a:lnTo>
                  <a:lnTo>
                    <a:pt x="1050" y="110"/>
                  </a:lnTo>
                  <a:lnTo>
                    <a:pt x="1050" y="107"/>
                  </a:lnTo>
                  <a:lnTo>
                    <a:pt x="1053" y="102"/>
                  </a:lnTo>
                  <a:lnTo>
                    <a:pt x="1053" y="99"/>
                  </a:lnTo>
                  <a:lnTo>
                    <a:pt x="1061" y="62"/>
                  </a:lnTo>
                  <a:lnTo>
                    <a:pt x="1081" y="28"/>
                  </a:lnTo>
                  <a:lnTo>
                    <a:pt x="1112" y="8"/>
                  </a:lnTo>
                  <a:lnTo>
                    <a:pt x="1149" y="0"/>
                  </a:lnTo>
                  <a:close/>
                </a:path>
              </a:pathLst>
            </a:custGeom>
            <a:solidFill>
              <a:srgbClr val="004A00"/>
            </a:solidFill>
            <a:ln w="0">
              <a:solidFill>
                <a:srgbClr val="004A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7"/>
            <p:cNvSpPr>
              <a:spLocks noEditPoints="1"/>
            </p:cNvSpPr>
            <p:nvPr/>
          </p:nvSpPr>
          <p:spPr bwMode="auto">
            <a:xfrm>
              <a:off x="0" y="5348"/>
              <a:ext cx="2003" cy="1364"/>
            </a:xfrm>
            <a:custGeom>
              <a:avLst/>
              <a:gdLst/>
              <a:ahLst/>
              <a:cxnLst>
                <a:cxn ang="0">
                  <a:pos x="187" y="1308"/>
                </a:cxn>
                <a:cxn ang="0">
                  <a:pos x="190" y="1302"/>
                </a:cxn>
                <a:cxn ang="0">
                  <a:pos x="1944" y="6"/>
                </a:cxn>
                <a:cxn ang="0">
                  <a:pos x="1989" y="42"/>
                </a:cxn>
                <a:cxn ang="0">
                  <a:pos x="2003" y="96"/>
                </a:cxn>
                <a:cxn ang="0">
                  <a:pos x="1989" y="153"/>
                </a:cxn>
                <a:cxn ang="0">
                  <a:pos x="1944" y="190"/>
                </a:cxn>
                <a:cxn ang="0">
                  <a:pos x="1799" y="198"/>
                </a:cxn>
                <a:cxn ang="0">
                  <a:pos x="1631" y="212"/>
                </a:cxn>
                <a:cxn ang="0">
                  <a:pos x="1620" y="215"/>
                </a:cxn>
                <a:cxn ang="0">
                  <a:pos x="1597" y="218"/>
                </a:cxn>
                <a:cxn ang="0">
                  <a:pos x="1410" y="255"/>
                </a:cxn>
                <a:cxn ang="0">
                  <a:pos x="1229" y="314"/>
                </a:cxn>
                <a:cxn ang="0">
                  <a:pos x="1175" y="337"/>
                </a:cxn>
                <a:cxn ang="0">
                  <a:pos x="1013" y="413"/>
                </a:cxn>
                <a:cxn ang="0">
                  <a:pos x="800" y="549"/>
                </a:cxn>
                <a:cxn ang="0">
                  <a:pos x="780" y="563"/>
                </a:cxn>
                <a:cxn ang="0">
                  <a:pos x="775" y="569"/>
                </a:cxn>
                <a:cxn ang="0">
                  <a:pos x="763" y="577"/>
                </a:cxn>
                <a:cxn ang="0">
                  <a:pos x="755" y="583"/>
                </a:cxn>
                <a:cxn ang="0">
                  <a:pos x="570" y="750"/>
                </a:cxn>
                <a:cxn ang="0">
                  <a:pos x="431" y="911"/>
                </a:cxn>
                <a:cxn ang="0">
                  <a:pos x="426" y="920"/>
                </a:cxn>
                <a:cxn ang="0">
                  <a:pos x="423" y="920"/>
                </a:cxn>
                <a:cxn ang="0">
                  <a:pos x="417" y="928"/>
                </a:cxn>
                <a:cxn ang="0">
                  <a:pos x="397" y="954"/>
                </a:cxn>
                <a:cxn ang="0">
                  <a:pos x="295" y="1107"/>
                </a:cxn>
                <a:cxn ang="0">
                  <a:pos x="210" y="1257"/>
                </a:cxn>
                <a:cxn ang="0">
                  <a:pos x="190" y="1302"/>
                </a:cxn>
                <a:cxn ang="0">
                  <a:pos x="173" y="1328"/>
                </a:cxn>
                <a:cxn ang="0">
                  <a:pos x="113" y="1364"/>
                </a:cxn>
                <a:cxn ang="0">
                  <a:pos x="45" y="1350"/>
                </a:cxn>
                <a:cxn ang="0">
                  <a:pos x="9" y="1302"/>
                </a:cxn>
                <a:cxn ang="0">
                  <a:pos x="6" y="1243"/>
                </a:cxn>
                <a:cxn ang="0">
                  <a:pos x="131" y="996"/>
                </a:cxn>
                <a:cxn ang="0">
                  <a:pos x="292" y="770"/>
                </a:cxn>
                <a:cxn ang="0">
                  <a:pos x="488" y="560"/>
                </a:cxn>
                <a:cxn ang="0">
                  <a:pos x="718" y="368"/>
                </a:cxn>
                <a:cxn ang="0">
                  <a:pos x="976" y="215"/>
                </a:cxn>
                <a:cxn ang="0">
                  <a:pos x="1274" y="96"/>
                </a:cxn>
                <a:cxn ang="0">
                  <a:pos x="1586" y="22"/>
                </a:cxn>
                <a:cxn ang="0">
                  <a:pos x="1910" y="0"/>
                </a:cxn>
              </a:cxnLst>
              <a:rect l="0" t="0" r="r" b="b"/>
              <a:pathLst>
                <a:path w="2003" h="1364">
                  <a:moveTo>
                    <a:pt x="190" y="1302"/>
                  </a:moveTo>
                  <a:lnTo>
                    <a:pt x="187" y="1308"/>
                  </a:lnTo>
                  <a:lnTo>
                    <a:pt x="187" y="1305"/>
                  </a:lnTo>
                  <a:lnTo>
                    <a:pt x="190" y="1302"/>
                  </a:lnTo>
                  <a:close/>
                  <a:moveTo>
                    <a:pt x="1910" y="0"/>
                  </a:moveTo>
                  <a:lnTo>
                    <a:pt x="1944" y="6"/>
                  </a:lnTo>
                  <a:lnTo>
                    <a:pt x="1969" y="20"/>
                  </a:lnTo>
                  <a:lnTo>
                    <a:pt x="1989" y="42"/>
                  </a:lnTo>
                  <a:lnTo>
                    <a:pt x="2000" y="68"/>
                  </a:lnTo>
                  <a:lnTo>
                    <a:pt x="2003" y="96"/>
                  </a:lnTo>
                  <a:lnTo>
                    <a:pt x="2000" y="124"/>
                  </a:lnTo>
                  <a:lnTo>
                    <a:pt x="1989" y="153"/>
                  </a:lnTo>
                  <a:lnTo>
                    <a:pt x="1969" y="173"/>
                  </a:lnTo>
                  <a:lnTo>
                    <a:pt x="1944" y="190"/>
                  </a:lnTo>
                  <a:lnTo>
                    <a:pt x="1910" y="195"/>
                  </a:lnTo>
                  <a:lnTo>
                    <a:pt x="1799" y="198"/>
                  </a:lnTo>
                  <a:lnTo>
                    <a:pt x="1691" y="204"/>
                  </a:lnTo>
                  <a:lnTo>
                    <a:pt x="1631" y="212"/>
                  </a:lnTo>
                  <a:lnTo>
                    <a:pt x="1623" y="212"/>
                  </a:lnTo>
                  <a:lnTo>
                    <a:pt x="1620" y="215"/>
                  </a:lnTo>
                  <a:lnTo>
                    <a:pt x="1606" y="215"/>
                  </a:lnTo>
                  <a:lnTo>
                    <a:pt x="1597" y="218"/>
                  </a:lnTo>
                  <a:lnTo>
                    <a:pt x="1504" y="235"/>
                  </a:lnTo>
                  <a:lnTo>
                    <a:pt x="1410" y="255"/>
                  </a:lnTo>
                  <a:lnTo>
                    <a:pt x="1319" y="283"/>
                  </a:lnTo>
                  <a:lnTo>
                    <a:pt x="1229" y="314"/>
                  </a:lnTo>
                  <a:lnTo>
                    <a:pt x="1186" y="331"/>
                  </a:lnTo>
                  <a:lnTo>
                    <a:pt x="1175" y="337"/>
                  </a:lnTo>
                  <a:lnTo>
                    <a:pt x="1163" y="340"/>
                  </a:lnTo>
                  <a:lnTo>
                    <a:pt x="1013" y="413"/>
                  </a:lnTo>
                  <a:lnTo>
                    <a:pt x="868" y="501"/>
                  </a:lnTo>
                  <a:lnTo>
                    <a:pt x="800" y="549"/>
                  </a:lnTo>
                  <a:lnTo>
                    <a:pt x="789" y="558"/>
                  </a:lnTo>
                  <a:lnTo>
                    <a:pt x="780" y="563"/>
                  </a:lnTo>
                  <a:lnTo>
                    <a:pt x="769" y="572"/>
                  </a:lnTo>
                  <a:lnTo>
                    <a:pt x="775" y="569"/>
                  </a:lnTo>
                  <a:lnTo>
                    <a:pt x="769" y="575"/>
                  </a:lnTo>
                  <a:lnTo>
                    <a:pt x="763" y="577"/>
                  </a:lnTo>
                  <a:lnTo>
                    <a:pt x="758" y="583"/>
                  </a:lnTo>
                  <a:lnTo>
                    <a:pt x="755" y="583"/>
                  </a:lnTo>
                  <a:lnTo>
                    <a:pt x="647" y="676"/>
                  </a:lnTo>
                  <a:lnTo>
                    <a:pt x="570" y="750"/>
                  </a:lnTo>
                  <a:lnTo>
                    <a:pt x="499" y="829"/>
                  </a:lnTo>
                  <a:lnTo>
                    <a:pt x="431" y="911"/>
                  </a:lnTo>
                  <a:lnTo>
                    <a:pt x="426" y="917"/>
                  </a:lnTo>
                  <a:lnTo>
                    <a:pt x="426" y="920"/>
                  </a:lnTo>
                  <a:lnTo>
                    <a:pt x="417" y="928"/>
                  </a:lnTo>
                  <a:lnTo>
                    <a:pt x="423" y="920"/>
                  </a:lnTo>
                  <a:lnTo>
                    <a:pt x="417" y="926"/>
                  </a:lnTo>
                  <a:lnTo>
                    <a:pt x="417" y="928"/>
                  </a:lnTo>
                  <a:lnTo>
                    <a:pt x="406" y="943"/>
                  </a:lnTo>
                  <a:lnTo>
                    <a:pt x="397" y="954"/>
                  </a:lnTo>
                  <a:lnTo>
                    <a:pt x="360" y="1005"/>
                  </a:lnTo>
                  <a:lnTo>
                    <a:pt x="295" y="1107"/>
                  </a:lnTo>
                  <a:lnTo>
                    <a:pt x="250" y="1180"/>
                  </a:lnTo>
                  <a:lnTo>
                    <a:pt x="210" y="1257"/>
                  </a:lnTo>
                  <a:lnTo>
                    <a:pt x="199" y="1279"/>
                  </a:lnTo>
                  <a:lnTo>
                    <a:pt x="190" y="1302"/>
                  </a:lnTo>
                  <a:lnTo>
                    <a:pt x="190" y="1299"/>
                  </a:lnTo>
                  <a:lnTo>
                    <a:pt x="173" y="1328"/>
                  </a:lnTo>
                  <a:lnTo>
                    <a:pt x="145" y="1353"/>
                  </a:lnTo>
                  <a:lnTo>
                    <a:pt x="113" y="1364"/>
                  </a:lnTo>
                  <a:lnTo>
                    <a:pt x="74" y="1362"/>
                  </a:lnTo>
                  <a:lnTo>
                    <a:pt x="45" y="1350"/>
                  </a:lnTo>
                  <a:lnTo>
                    <a:pt x="23" y="1330"/>
                  </a:lnTo>
                  <a:lnTo>
                    <a:pt x="9" y="1302"/>
                  </a:lnTo>
                  <a:lnTo>
                    <a:pt x="0" y="1274"/>
                  </a:lnTo>
                  <a:lnTo>
                    <a:pt x="6" y="1243"/>
                  </a:lnTo>
                  <a:lnTo>
                    <a:pt x="62" y="1118"/>
                  </a:lnTo>
                  <a:lnTo>
                    <a:pt x="131" y="996"/>
                  </a:lnTo>
                  <a:lnTo>
                    <a:pt x="207" y="880"/>
                  </a:lnTo>
                  <a:lnTo>
                    <a:pt x="292" y="770"/>
                  </a:lnTo>
                  <a:lnTo>
                    <a:pt x="383" y="665"/>
                  </a:lnTo>
                  <a:lnTo>
                    <a:pt x="488" y="560"/>
                  </a:lnTo>
                  <a:lnTo>
                    <a:pt x="599" y="461"/>
                  </a:lnTo>
                  <a:lnTo>
                    <a:pt x="718" y="368"/>
                  </a:lnTo>
                  <a:lnTo>
                    <a:pt x="846" y="286"/>
                  </a:lnTo>
                  <a:lnTo>
                    <a:pt x="976" y="215"/>
                  </a:lnTo>
                  <a:lnTo>
                    <a:pt x="1124" y="150"/>
                  </a:lnTo>
                  <a:lnTo>
                    <a:pt x="1274" y="96"/>
                  </a:lnTo>
                  <a:lnTo>
                    <a:pt x="1430" y="54"/>
                  </a:lnTo>
                  <a:lnTo>
                    <a:pt x="1586" y="22"/>
                  </a:lnTo>
                  <a:lnTo>
                    <a:pt x="1748" y="6"/>
                  </a:lnTo>
                  <a:lnTo>
                    <a:pt x="1910" y="0"/>
                  </a:lnTo>
                  <a:close/>
                </a:path>
              </a:pathLst>
            </a:custGeom>
            <a:solidFill>
              <a:srgbClr val="004A00"/>
            </a:solidFill>
            <a:ln w="0">
              <a:solidFill>
                <a:srgbClr val="004A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8"/>
            <p:cNvSpPr>
              <a:spLocks noEditPoints="1"/>
            </p:cNvSpPr>
            <p:nvPr/>
          </p:nvSpPr>
          <p:spPr bwMode="auto">
            <a:xfrm>
              <a:off x="3300" y="5552"/>
              <a:ext cx="615" cy="696"/>
            </a:xfrm>
            <a:custGeom>
              <a:avLst/>
              <a:gdLst/>
              <a:ahLst/>
              <a:cxnLst>
                <a:cxn ang="0">
                  <a:pos x="252" y="79"/>
                </a:cxn>
                <a:cxn ang="0">
                  <a:pos x="167" y="127"/>
                </a:cxn>
                <a:cxn ang="0">
                  <a:pos x="113" y="206"/>
                </a:cxn>
                <a:cxn ang="0">
                  <a:pos x="91" y="300"/>
                </a:cxn>
                <a:cxn ang="0">
                  <a:pos x="88" y="393"/>
                </a:cxn>
                <a:cxn ang="0">
                  <a:pos x="116" y="489"/>
                </a:cxn>
                <a:cxn ang="0">
                  <a:pos x="167" y="569"/>
                </a:cxn>
                <a:cxn ang="0">
                  <a:pos x="235" y="611"/>
                </a:cxn>
                <a:cxn ang="0">
                  <a:pos x="309" y="625"/>
                </a:cxn>
                <a:cxn ang="0">
                  <a:pos x="411" y="597"/>
                </a:cxn>
                <a:cxn ang="0">
                  <a:pos x="479" y="532"/>
                </a:cxn>
                <a:cxn ang="0">
                  <a:pos x="519" y="441"/>
                </a:cxn>
                <a:cxn ang="0">
                  <a:pos x="530" y="348"/>
                </a:cxn>
                <a:cxn ang="0">
                  <a:pos x="519" y="252"/>
                </a:cxn>
                <a:cxn ang="0">
                  <a:pos x="479" y="164"/>
                </a:cxn>
                <a:cxn ang="0">
                  <a:pos x="411" y="99"/>
                </a:cxn>
                <a:cxn ang="0">
                  <a:pos x="309" y="70"/>
                </a:cxn>
                <a:cxn ang="0">
                  <a:pos x="357" y="3"/>
                </a:cxn>
                <a:cxn ang="0">
                  <a:pos x="445" y="31"/>
                </a:cxn>
                <a:cxn ang="0">
                  <a:pos x="539" y="107"/>
                </a:cxn>
                <a:cxn ang="0">
                  <a:pos x="596" y="221"/>
                </a:cxn>
                <a:cxn ang="0">
                  <a:pos x="615" y="348"/>
                </a:cxn>
                <a:cxn ang="0">
                  <a:pos x="596" y="475"/>
                </a:cxn>
                <a:cxn ang="0">
                  <a:pos x="539" y="586"/>
                </a:cxn>
                <a:cxn ang="0">
                  <a:pos x="445" y="665"/>
                </a:cxn>
                <a:cxn ang="0">
                  <a:pos x="357" y="693"/>
                </a:cxn>
                <a:cxn ang="0">
                  <a:pos x="258" y="693"/>
                </a:cxn>
                <a:cxn ang="0">
                  <a:pos x="170" y="665"/>
                </a:cxn>
                <a:cxn ang="0">
                  <a:pos x="76" y="586"/>
                </a:cxn>
                <a:cxn ang="0">
                  <a:pos x="20" y="475"/>
                </a:cxn>
                <a:cxn ang="0">
                  <a:pos x="0" y="348"/>
                </a:cxn>
                <a:cxn ang="0">
                  <a:pos x="20" y="221"/>
                </a:cxn>
                <a:cxn ang="0">
                  <a:pos x="76" y="107"/>
                </a:cxn>
                <a:cxn ang="0">
                  <a:pos x="170" y="31"/>
                </a:cxn>
                <a:cxn ang="0">
                  <a:pos x="258" y="3"/>
                </a:cxn>
              </a:cxnLst>
              <a:rect l="0" t="0" r="r" b="b"/>
              <a:pathLst>
                <a:path w="615" h="696">
                  <a:moveTo>
                    <a:pt x="309" y="70"/>
                  </a:moveTo>
                  <a:lnTo>
                    <a:pt x="252" y="79"/>
                  </a:lnTo>
                  <a:lnTo>
                    <a:pt x="207" y="99"/>
                  </a:lnTo>
                  <a:lnTo>
                    <a:pt x="167" y="127"/>
                  </a:lnTo>
                  <a:lnTo>
                    <a:pt x="136" y="164"/>
                  </a:lnTo>
                  <a:lnTo>
                    <a:pt x="113" y="206"/>
                  </a:lnTo>
                  <a:lnTo>
                    <a:pt x="99" y="252"/>
                  </a:lnTo>
                  <a:lnTo>
                    <a:pt x="91" y="300"/>
                  </a:lnTo>
                  <a:lnTo>
                    <a:pt x="85" y="348"/>
                  </a:lnTo>
                  <a:lnTo>
                    <a:pt x="88" y="393"/>
                  </a:lnTo>
                  <a:lnTo>
                    <a:pt x="99" y="441"/>
                  </a:lnTo>
                  <a:lnTo>
                    <a:pt x="116" y="489"/>
                  </a:lnTo>
                  <a:lnTo>
                    <a:pt x="136" y="532"/>
                  </a:lnTo>
                  <a:lnTo>
                    <a:pt x="167" y="569"/>
                  </a:lnTo>
                  <a:lnTo>
                    <a:pt x="207" y="597"/>
                  </a:lnTo>
                  <a:lnTo>
                    <a:pt x="235" y="611"/>
                  </a:lnTo>
                  <a:lnTo>
                    <a:pt x="269" y="620"/>
                  </a:lnTo>
                  <a:lnTo>
                    <a:pt x="309" y="625"/>
                  </a:lnTo>
                  <a:lnTo>
                    <a:pt x="363" y="617"/>
                  </a:lnTo>
                  <a:lnTo>
                    <a:pt x="411" y="597"/>
                  </a:lnTo>
                  <a:lnTo>
                    <a:pt x="448" y="569"/>
                  </a:lnTo>
                  <a:lnTo>
                    <a:pt x="479" y="532"/>
                  </a:lnTo>
                  <a:lnTo>
                    <a:pt x="502" y="489"/>
                  </a:lnTo>
                  <a:lnTo>
                    <a:pt x="519" y="441"/>
                  </a:lnTo>
                  <a:lnTo>
                    <a:pt x="528" y="393"/>
                  </a:lnTo>
                  <a:lnTo>
                    <a:pt x="530" y="348"/>
                  </a:lnTo>
                  <a:lnTo>
                    <a:pt x="528" y="300"/>
                  </a:lnTo>
                  <a:lnTo>
                    <a:pt x="519" y="252"/>
                  </a:lnTo>
                  <a:lnTo>
                    <a:pt x="502" y="206"/>
                  </a:lnTo>
                  <a:lnTo>
                    <a:pt x="479" y="164"/>
                  </a:lnTo>
                  <a:lnTo>
                    <a:pt x="448" y="127"/>
                  </a:lnTo>
                  <a:lnTo>
                    <a:pt x="411" y="99"/>
                  </a:lnTo>
                  <a:lnTo>
                    <a:pt x="363" y="79"/>
                  </a:lnTo>
                  <a:lnTo>
                    <a:pt x="309" y="70"/>
                  </a:lnTo>
                  <a:close/>
                  <a:moveTo>
                    <a:pt x="309" y="0"/>
                  </a:moveTo>
                  <a:lnTo>
                    <a:pt x="357" y="3"/>
                  </a:lnTo>
                  <a:lnTo>
                    <a:pt x="403" y="14"/>
                  </a:lnTo>
                  <a:lnTo>
                    <a:pt x="445" y="31"/>
                  </a:lnTo>
                  <a:lnTo>
                    <a:pt x="496" y="65"/>
                  </a:lnTo>
                  <a:lnTo>
                    <a:pt x="539" y="107"/>
                  </a:lnTo>
                  <a:lnTo>
                    <a:pt x="573" y="161"/>
                  </a:lnTo>
                  <a:lnTo>
                    <a:pt x="596" y="221"/>
                  </a:lnTo>
                  <a:lnTo>
                    <a:pt x="610" y="283"/>
                  </a:lnTo>
                  <a:lnTo>
                    <a:pt x="615" y="348"/>
                  </a:lnTo>
                  <a:lnTo>
                    <a:pt x="610" y="413"/>
                  </a:lnTo>
                  <a:lnTo>
                    <a:pt x="596" y="475"/>
                  </a:lnTo>
                  <a:lnTo>
                    <a:pt x="573" y="535"/>
                  </a:lnTo>
                  <a:lnTo>
                    <a:pt x="539" y="586"/>
                  </a:lnTo>
                  <a:lnTo>
                    <a:pt x="496" y="631"/>
                  </a:lnTo>
                  <a:lnTo>
                    <a:pt x="445" y="665"/>
                  </a:lnTo>
                  <a:lnTo>
                    <a:pt x="403" y="682"/>
                  </a:lnTo>
                  <a:lnTo>
                    <a:pt x="357" y="693"/>
                  </a:lnTo>
                  <a:lnTo>
                    <a:pt x="309" y="696"/>
                  </a:lnTo>
                  <a:lnTo>
                    <a:pt x="258" y="693"/>
                  </a:lnTo>
                  <a:lnTo>
                    <a:pt x="213" y="682"/>
                  </a:lnTo>
                  <a:lnTo>
                    <a:pt x="170" y="665"/>
                  </a:lnTo>
                  <a:lnTo>
                    <a:pt x="119" y="631"/>
                  </a:lnTo>
                  <a:lnTo>
                    <a:pt x="76" y="586"/>
                  </a:lnTo>
                  <a:lnTo>
                    <a:pt x="42" y="535"/>
                  </a:lnTo>
                  <a:lnTo>
                    <a:pt x="20" y="475"/>
                  </a:lnTo>
                  <a:lnTo>
                    <a:pt x="5" y="413"/>
                  </a:lnTo>
                  <a:lnTo>
                    <a:pt x="0" y="348"/>
                  </a:lnTo>
                  <a:lnTo>
                    <a:pt x="5" y="283"/>
                  </a:lnTo>
                  <a:lnTo>
                    <a:pt x="20" y="221"/>
                  </a:lnTo>
                  <a:lnTo>
                    <a:pt x="42" y="161"/>
                  </a:lnTo>
                  <a:lnTo>
                    <a:pt x="76" y="107"/>
                  </a:lnTo>
                  <a:lnTo>
                    <a:pt x="119" y="65"/>
                  </a:lnTo>
                  <a:lnTo>
                    <a:pt x="170" y="31"/>
                  </a:lnTo>
                  <a:lnTo>
                    <a:pt x="213" y="14"/>
                  </a:lnTo>
                  <a:lnTo>
                    <a:pt x="258" y="3"/>
                  </a:lnTo>
                  <a:lnTo>
                    <a:pt x="30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p:cNvSpPr>
            <p:nvPr/>
          </p:nvSpPr>
          <p:spPr bwMode="auto">
            <a:xfrm>
              <a:off x="4168" y="5549"/>
              <a:ext cx="315" cy="679"/>
            </a:xfrm>
            <a:custGeom>
              <a:avLst/>
              <a:gdLst/>
              <a:ahLst/>
              <a:cxnLst>
                <a:cxn ang="0">
                  <a:pos x="278" y="0"/>
                </a:cxn>
                <a:cxn ang="0">
                  <a:pos x="298" y="3"/>
                </a:cxn>
                <a:cxn ang="0">
                  <a:pos x="315" y="3"/>
                </a:cxn>
                <a:cxn ang="0">
                  <a:pos x="315" y="79"/>
                </a:cxn>
                <a:cxn ang="0">
                  <a:pos x="304" y="76"/>
                </a:cxn>
                <a:cxn ang="0">
                  <a:pos x="292" y="76"/>
                </a:cxn>
                <a:cxn ang="0">
                  <a:pos x="281" y="73"/>
                </a:cxn>
                <a:cxn ang="0">
                  <a:pos x="267" y="73"/>
                </a:cxn>
                <a:cxn ang="0">
                  <a:pos x="213" y="82"/>
                </a:cxn>
                <a:cxn ang="0">
                  <a:pos x="170" y="99"/>
                </a:cxn>
                <a:cxn ang="0">
                  <a:pos x="136" y="133"/>
                </a:cxn>
                <a:cxn ang="0">
                  <a:pos x="111" y="175"/>
                </a:cxn>
                <a:cxn ang="0">
                  <a:pos x="94" y="226"/>
                </a:cxn>
                <a:cxn ang="0">
                  <a:pos x="88" y="283"/>
                </a:cxn>
                <a:cxn ang="0">
                  <a:pos x="88" y="679"/>
                </a:cxn>
                <a:cxn ang="0">
                  <a:pos x="9" y="679"/>
                </a:cxn>
                <a:cxn ang="0">
                  <a:pos x="9" y="170"/>
                </a:cxn>
                <a:cxn ang="0">
                  <a:pos x="6" y="93"/>
                </a:cxn>
                <a:cxn ang="0">
                  <a:pos x="3" y="56"/>
                </a:cxn>
                <a:cxn ang="0">
                  <a:pos x="0" y="23"/>
                </a:cxn>
                <a:cxn ang="0">
                  <a:pos x="82" y="23"/>
                </a:cxn>
                <a:cxn ang="0">
                  <a:pos x="88" y="119"/>
                </a:cxn>
                <a:cxn ang="0">
                  <a:pos x="114" y="73"/>
                </a:cxn>
                <a:cxn ang="0">
                  <a:pos x="148" y="37"/>
                </a:cxn>
                <a:cxn ang="0">
                  <a:pos x="190" y="11"/>
                </a:cxn>
                <a:cxn ang="0">
                  <a:pos x="238" y="3"/>
                </a:cxn>
                <a:cxn ang="0">
                  <a:pos x="258" y="3"/>
                </a:cxn>
                <a:cxn ang="0">
                  <a:pos x="278" y="0"/>
                </a:cxn>
              </a:cxnLst>
              <a:rect l="0" t="0" r="r" b="b"/>
              <a:pathLst>
                <a:path w="315" h="679">
                  <a:moveTo>
                    <a:pt x="278" y="0"/>
                  </a:moveTo>
                  <a:lnTo>
                    <a:pt x="298" y="3"/>
                  </a:lnTo>
                  <a:lnTo>
                    <a:pt x="315" y="3"/>
                  </a:lnTo>
                  <a:lnTo>
                    <a:pt x="315" y="79"/>
                  </a:lnTo>
                  <a:lnTo>
                    <a:pt x="304" y="76"/>
                  </a:lnTo>
                  <a:lnTo>
                    <a:pt x="292" y="76"/>
                  </a:lnTo>
                  <a:lnTo>
                    <a:pt x="281" y="73"/>
                  </a:lnTo>
                  <a:lnTo>
                    <a:pt x="267" y="73"/>
                  </a:lnTo>
                  <a:lnTo>
                    <a:pt x="213" y="82"/>
                  </a:lnTo>
                  <a:lnTo>
                    <a:pt x="170" y="99"/>
                  </a:lnTo>
                  <a:lnTo>
                    <a:pt x="136" y="133"/>
                  </a:lnTo>
                  <a:lnTo>
                    <a:pt x="111" y="175"/>
                  </a:lnTo>
                  <a:lnTo>
                    <a:pt x="94" y="226"/>
                  </a:lnTo>
                  <a:lnTo>
                    <a:pt x="88" y="283"/>
                  </a:lnTo>
                  <a:lnTo>
                    <a:pt x="88" y="679"/>
                  </a:lnTo>
                  <a:lnTo>
                    <a:pt x="9" y="679"/>
                  </a:lnTo>
                  <a:lnTo>
                    <a:pt x="9" y="170"/>
                  </a:lnTo>
                  <a:lnTo>
                    <a:pt x="6" y="93"/>
                  </a:lnTo>
                  <a:lnTo>
                    <a:pt x="3" y="56"/>
                  </a:lnTo>
                  <a:lnTo>
                    <a:pt x="0" y="23"/>
                  </a:lnTo>
                  <a:lnTo>
                    <a:pt x="82" y="23"/>
                  </a:lnTo>
                  <a:lnTo>
                    <a:pt x="88" y="119"/>
                  </a:lnTo>
                  <a:lnTo>
                    <a:pt x="114" y="73"/>
                  </a:lnTo>
                  <a:lnTo>
                    <a:pt x="148" y="37"/>
                  </a:lnTo>
                  <a:lnTo>
                    <a:pt x="190" y="11"/>
                  </a:lnTo>
                  <a:lnTo>
                    <a:pt x="238" y="3"/>
                  </a:lnTo>
                  <a:lnTo>
                    <a:pt x="258" y="3"/>
                  </a:lnTo>
                  <a:lnTo>
                    <a:pt x="27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noEditPoints="1"/>
            </p:cNvSpPr>
            <p:nvPr/>
          </p:nvSpPr>
          <p:spPr bwMode="auto">
            <a:xfrm>
              <a:off x="4673" y="5552"/>
              <a:ext cx="593" cy="696"/>
            </a:xfrm>
            <a:custGeom>
              <a:avLst/>
              <a:gdLst/>
              <a:ahLst/>
              <a:cxnLst>
                <a:cxn ang="0">
                  <a:pos x="250" y="76"/>
                </a:cxn>
                <a:cxn ang="0">
                  <a:pos x="176" y="110"/>
                </a:cxn>
                <a:cxn ang="0">
                  <a:pos x="125" y="172"/>
                </a:cxn>
                <a:cxn ang="0">
                  <a:pos x="94" y="252"/>
                </a:cxn>
                <a:cxn ang="0">
                  <a:pos x="508" y="294"/>
                </a:cxn>
                <a:cxn ang="0">
                  <a:pos x="491" y="206"/>
                </a:cxn>
                <a:cxn ang="0">
                  <a:pos x="448" y="136"/>
                </a:cxn>
                <a:cxn ang="0">
                  <a:pos x="386" y="87"/>
                </a:cxn>
                <a:cxn ang="0">
                  <a:pos x="295" y="70"/>
                </a:cxn>
                <a:cxn ang="0">
                  <a:pos x="346" y="3"/>
                </a:cxn>
                <a:cxn ang="0">
                  <a:pos x="434" y="28"/>
                </a:cxn>
                <a:cxn ang="0">
                  <a:pos x="528" y="104"/>
                </a:cxn>
                <a:cxn ang="0">
                  <a:pos x="579" y="223"/>
                </a:cxn>
                <a:cxn ang="0">
                  <a:pos x="593" y="365"/>
                </a:cxn>
                <a:cxn ang="0">
                  <a:pos x="88" y="416"/>
                </a:cxn>
                <a:cxn ang="0">
                  <a:pos x="116" y="509"/>
                </a:cxn>
                <a:cxn ang="0">
                  <a:pos x="170" y="580"/>
                </a:cxn>
                <a:cxn ang="0">
                  <a:pos x="255" y="620"/>
                </a:cxn>
                <a:cxn ang="0">
                  <a:pos x="346" y="623"/>
                </a:cxn>
                <a:cxn ang="0">
                  <a:pos x="409" y="597"/>
                </a:cxn>
                <a:cxn ang="0">
                  <a:pos x="460" y="557"/>
                </a:cxn>
                <a:cxn ang="0">
                  <a:pos x="494" y="498"/>
                </a:cxn>
                <a:cxn ang="0">
                  <a:pos x="585" y="467"/>
                </a:cxn>
                <a:cxn ang="0">
                  <a:pos x="545" y="569"/>
                </a:cxn>
                <a:cxn ang="0">
                  <a:pos x="482" y="642"/>
                </a:cxn>
                <a:cxn ang="0">
                  <a:pos x="397" y="682"/>
                </a:cxn>
                <a:cxn ang="0">
                  <a:pos x="287" y="696"/>
                </a:cxn>
                <a:cxn ang="0">
                  <a:pos x="199" y="682"/>
                </a:cxn>
                <a:cxn ang="0">
                  <a:pos x="111" y="631"/>
                </a:cxn>
                <a:cxn ang="0">
                  <a:pos x="40" y="538"/>
                </a:cxn>
                <a:cxn ang="0">
                  <a:pos x="3" y="413"/>
                </a:cxn>
                <a:cxn ang="0">
                  <a:pos x="3" y="283"/>
                </a:cxn>
                <a:cxn ang="0">
                  <a:pos x="40" y="158"/>
                </a:cxn>
                <a:cxn ang="0">
                  <a:pos x="114" y="62"/>
                </a:cxn>
                <a:cxn ang="0">
                  <a:pos x="204" y="11"/>
                </a:cxn>
                <a:cxn ang="0">
                  <a:pos x="292" y="0"/>
                </a:cxn>
              </a:cxnLst>
              <a:rect l="0" t="0" r="r" b="b"/>
              <a:pathLst>
                <a:path w="593" h="696">
                  <a:moveTo>
                    <a:pt x="295" y="70"/>
                  </a:moveTo>
                  <a:lnTo>
                    <a:pt x="250" y="76"/>
                  </a:lnTo>
                  <a:lnTo>
                    <a:pt x="210" y="90"/>
                  </a:lnTo>
                  <a:lnTo>
                    <a:pt x="176" y="110"/>
                  </a:lnTo>
                  <a:lnTo>
                    <a:pt x="148" y="138"/>
                  </a:lnTo>
                  <a:lnTo>
                    <a:pt x="125" y="172"/>
                  </a:lnTo>
                  <a:lnTo>
                    <a:pt x="108" y="209"/>
                  </a:lnTo>
                  <a:lnTo>
                    <a:pt x="94" y="252"/>
                  </a:lnTo>
                  <a:lnTo>
                    <a:pt x="88" y="294"/>
                  </a:lnTo>
                  <a:lnTo>
                    <a:pt x="508" y="294"/>
                  </a:lnTo>
                  <a:lnTo>
                    <a:pt x="502" y="249"/>
                  </a:lnTo>
                  <a:lnTo>
                    <a:pt x="491" y="206"/>
                  </a:lnTo>
                  <a:lnTo>
                    <a:pt x="471" y="167"/>
                  </a:lnTo>
                  <a:lnTo>
                    <a:pt x="448" y="136"/>
                  </a:lnTo>
                  <a:lnTo>
                    <a:pt x="420" y="107"/>
                  </a:lnTo>
                  <a:lnTo>
                    <a:pt x="386" y="87"/>
                  </a:lnTo>
                  <a:lnTo>
                    <a:pt x="343" y="76"/>
                  </a:lnTo>
                  <a:lnTo>
                    <a:pt x="295" y="70"/>
                  </a:lnTo>
                  <a:close/>
                  <a:moveTo>
                    <a:pt x="292" y="0"/>
                  </a:moveTo>
                  <a:lnTo>
                    <a:pt x="346" y="3"/>
                  </a:lnTo>
                  <a:lnTo>
                    <a:pt x="392" y="11"/>
                  </a:lnTo>
                  <a:lnTo>
                    <a:pt x="434" y="28"/>
                  </a:lnTo>
                  <a:lnTo>
                    <a:pt x="485" y="62"/>
                  </a:lnTo>
                  <a:lnTo>
                    <a:pt x="528" y="104"/>
                  </a:lnTo>
                  <a:lnTo>
                    <a:pt x="556" y="158"/>
                  </a:lnTo>
                  <a:lnTo>
                    <a:pt x="579" y="223"/>
                  </a:lnTo>
                  <a:lnTo>
                    <a:pt x="590" y="291"/>
                  </a:lnTo>
                  <a:lnTo>
                    <a:pt x="593" y="365"/>
                  </a:lnTo>
                  <a:lnTo>
                    <a:pt x="85" y="365"/>
                  </a:lnTo>
                  <a:lnTo>
                    <a:pt x="88" y="416"/>
                  </a:lnTo>
                  <a:lnTo>
                    <a:pt x="99" y="467"/>
                  </a:lnTo>
                  <a:lnTo>
                    <a:pt x="116" y="509"/>
                  </a:lnTo>
                  <a:lnTo>
                    <a:pt x="139" y="549"/>
                  </a:lnTo>
                  <a:lnTo>
                    <a:pt x="170" y="580"/>
                  </a:lnTo>
                  <a:lnTo>
                    <a:pt x="210" y="603"/>
                  </a:lnTo>
                  <a:lnTo>
                    <a:pt x="255" y="620"/>
                  </a:lnTo>
                  <a:lnTo>
                    <a:pt x="312" y="625"/>
                  </a:lnTo>
                  <a:lnTo>
                    <a:pt x="346" y="623"/>
                  </a:lnTo>
                  <a:lnTo>
                    <a:pt x="380" y="611"/>
                  </a:lnTo>
                  <a:lnTo>
                    <a:pt x="409" y="597"/>
                  </a:lnTo>
                  <a:lnTo>
                    <a:pt x="437" y="580"/>
                  </a:lnTo>
                  <a:lnTo>
                    <a:pt x="460" y="557"/>
                  </a:lnTo>
                  <a:lnTo>
                    <a:pt x="477" y="529"/>
                  </a:lnTo>
                  <a:lnTo>
                    <a:pt x="494" y="498"/>
                  </a:lnTo>
                  <a:lnTo>
                    <a:pt x="502" y="467"/>
                  </a:lnTo>
                  <a:lnTo>
                    <a:pt x="585" y="467"/>
                  </a:lnTo>
                  <a:lnTo>
                    <a:pt x="568" y="523"/>
                  </a:lnTo>
                  <a:lnTo>
                    <a:pt x="545" y="569"/>
                  </a:lnTo>
                  <a:lnTo>
                    <a:pt x="516" y="608"/>
                  </a:lnTo>
                  <a:lnTo>
                    <a:pt x="482" y="642"/>
                  </a:lnTo>
                  <a:lnTo>
                    <a:pt x="443" y="665"/>
                  </a:lnTo>
                  <a:lnTo>
                    <a:pt x="397" y="682"/>
                  </a:lnTo>
                  <a:lnTo>
                    <a:pt x="343" y="693"/>
                  </a:lnTo>
                  <a:lnTo>
                    <a:pt x="287" y="696"/>
                  </a:lnTo>
                  <a:lnTo>
                    <a:pt x="241" y="693"/>
                  </a:lnTo>
                  <a:lnTo>
                    <a:pt x="199" y="682"/>
                  </a:lnTo>
                  <a:lnTo>
                    <a:pt x="159" y="665"/>
                  </a:lnTo>
                  <a:lnTo>
                    <a:pt x="111" y="631"/>
                  </a:lnTo>
                  <a:lnTo>
                    <a:pt x="71" y="589"/>
                  </a:lnTo>
                  <a:lnTo>
                    <a:pt x="40" y="538"/>
                  </a:lnTo>
                  <a:lnTo>
                    <a:pt x="17" y="478"/>
                  </a:lnTo>
                  <a:lnTo>
                    <a:pt x="3" y="413"/>
                  </a:lnTo>
                  <a:lnTo>
                    <a:pt x="0" y="348"/>
                  </a:lnTo>
                  <a:lnTo>
                    <a:pt x="3" y="283"/>
                  </a:lnTo>
                  <a:lnTo>
                    <a:pt x="17" y="218"/>
                  </a:lnTo>
                  <a:lnTo>
                    <a:pt x="40" y="158"/>
                  </a:lnTo>
                  <a:lnTo>
                    <a:pt x="74" y="107"/>
                  </a:lnTo>
                  <a:lnTo>
                    <a:pt x="114" y="62"/>
                  </a:lnTo>
                  <a:lnTo>
                    <a:pt x="165" y="28"/>
                  </a:lnTo>
                  <a:lnTo>
                    <a:pt x="204" y="11"/>
                  </a:lnTo>
                  <a:lnTo>
                    <a:pt x="247" y="3"/>
                  </a:lnTo>
                  <a:lnTo>
                    <a:pt x="29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noEditPoints="1"/>
            </p:cNvSpPr>
            <p:nvPr/>
          </p:nvSpPr>
          <p:spPr bwMode="auto">
            <a:xfrm>
              <a:off x="5493" y="5552"/>
              <a:ext cx="585" cy="928"/>
            </a:xfrm>
            <a:custGeom>
              <a:avLst/>
              <a:gdLst/>
              <a:ahLst/>
              <a:cxnLst>
                <a:cxn ang="0">
                  <a:pos x="238" y="76"/>
                </a:cxn>
                <a:cxn ang="0">
                  <a:pos x="162" y="124"/>
                </a:cxn>
                <a:cxn ang="0">
                  <a:pos x="114" y="198"/>
                </a:cxn>
                <a:cxn ang="0">
                  <a:pos x="88" y="291"/>
                </a:cxn>
                <a:cxn ang="0">
                  <a:pos x="88" y="382"/>
                </a:cxn>
                <a:cxn ang="0">
                  <a:pos x="114" y="475"/>
                </a:cxn>
                <a:cxn ang="0">
                  <a:pos x="162" y="549"/>
                </a:cxn>
                <a:cxn ang="0">
                  <a:pos x="241" y="597"/>
                </a:cxn>
                <a:cxn ang="0">
                  <a:pos x="343" y="597"/>
                </a:cxn>
                <a:cxn ang="0">
                  <a:pos x="426" y="552"/>
                </a:cxn>
                <a:cxn ang="0">
                  <a:pos x="474" y="475"/>
                </a:cxn>
                <a:cxn ang="0">
                  <a:pos x="497" y="382"/>
                </a:cxn>
                <a:cxn ang="0">
                  <a:pos x="497" y="286"/>
                </a:cxn>
                <a:cxn ang="0">
                  <a:pos x="471" y="195"/>
                </a:cxn>
                <a:cxn ang="0">
                  <a:pos x="417" y="121"/>
                </a:cxn>
                <a:cxn ang="0">
                  <a:pos x="338" y="76"/>
                </a:cxn>
                <a:cxn ang="0">
                  <a:pos x="281" y="0"/>
                </a:cxn>
                <a:cxn ang="0">
                  <a:pos x="369" y="14"/>
                </a:cxn>
                <a:cxn ang="0">
                  <a:pos x="454" y="70"/>
                </a:cxn>
                <a:cxn ang="0">
                  <a:pos x="499" y="116"/>
                </a:cxn>
                <a:cxn ang="0">
                  <a:pos x="585" y="20"/>
                </a:cxn>
                <a:cxn ang="0">
                  <a:pos x="582" y="90"/>
                </a:cxn>
                <a:cxn ang="0">
                  <a:pos x="579" y="659"/>
                </a:cxn>
                <a:cxn ang="0">
                  <a:pos x="565" y="753"/>
                </a:cxn>
                <a:cxn ang="0">
                  <a:pos x="525" y="835"/>
                </a:cxn>
                <a:cxn ang="0">
                  <a:pos x="440" y="897"/>
                </a:cxn>
                <a:cxn ang="0">
                  <a:pos x="369" y="920"/>
                </a:cxn>
                <a:cxn ang="0">
                  <a:pos x="289" y="928"/>
                </a:cxn>
                <a:cxn ang="0">
                  <a:pos x="199" y="920"/>
                </a:cxn>
                <a:cxn ang="0">
                  <a:pos x="116" y="889"/>
                </a:cxn>
                <a:cxn ang="0">
                  <a:pos x="54" y="835"/>
                </a:cxn>
                <a:cxn ang="0">
                  <a:pos x="31" y="784"/>
                </a:cxn>
                <a:cxn ang="0">
                  <a:pos x="114" y="750"/>
                </a:cxn>
                <a:cxn ang="0">
                  <a:pos x="136" y="801"/>
                </a:cxn>
                <a:cxn ang="0">
                  <a:pos x="179" y="832"/>
                </a:cxn>
                <a:cxn ang="0">
                  <a:pos x="238" y="852"/>
                </a:cxn>
                <a:cxn ang="0">
                  <a:pos x="338" y="852"/>
                </a:cxn>
                <a:cxn ang="0">
                  <a:pos x="409" y="826"/>
                </a:cxn>
                <a:cxn ang="0">
                  <a:pos x="463" y="781"/>
                </a:cxn>
                <a:cxn ang="0">
                  <a:pos x="494" y="713"/>
                </a:cxn>
                <a:cxn ang="0">
                  <a:pos x="499" y="552"/>
                </a:cxn>
                <a:cxn ang="0">
                  <a:pos x="474" y="589"/>
                </a:cxn>
                <a:cxn ang="0">
                  <a:pos x="409" y="642"/>
                </a:cxn>
                <a:cxn ang="0">
                  <a:pos x="284" y="673"/>
                </a:cxn>
                <a:cxn ang="0">
                  <a:pos x="193" y="662"/>
                </a:cxn>
                <a:cxn ang="0">
                  <a:pos x="108" y="617"/>
                </a:cxn>
                <a:cxn ang="0">
                  <a:pos x="37" y="526"/>
                </a:cxn>
                <a:cxn ang="0">
                  <a:pos x="6" y="407"/>
                </a:cxn>
                <a:cxn ang="0">
                  <a:pos x="3" y="277"/>
                </a:cxn>
                <a:cxn ang="0">
                  <a:pos x="37" y="155"/>
                </a:cxn>
                <a:cxn ang="0">
                  <a:pos x="105" y="62"/>
                </a:cxn>
                <a:cxn ang="0">
                  <a:pos x="190" y="11"/>
                </a:cxn>
                <a:cxn ang="0">
                  <a:pos x="281" y="0"/>
                </a:cxn>
              </a:cxnLst>
              <a:rect l="0" t="0" r="r" b="b"/>
              <a:pathLst>
                <a:path w="585" h="928">
                  <a:moveTo>
                    <a:pt x="289" y="70"/>
                  </a:moveTo>
                  <a:lnTo>
                    <a:pt x="238" y="76"/>
                  </a:lnTo>
                  <a:lnTo>
                    <a:pt x="196" y="96"/>
                  </a:lnTo>
                  <a:lnTo>
                    <a:pt x="162" y="124"/>
                  </a:lnTo>
                  <a:lnTo>
                    <a:pt x="133" y="158"/>
                  </a:lnTo>
                  <a:lnTo>
                    <a:pt x="114" y="198"/>
                  </a:lnTo>
                  <a:lnTo>
                    <a:pt x="97" y="243"/>
                  </a:lnTo>
                  <a:lnTo>
                    <a:pt x="88" y="291"/>
                  </a:lnTo>
                  <a:lnTo>
                    <a:pt x="85" y="337"/>
                  </a:lnTo>
                  <a:lnTo>
                    <a:pt x="88" y="382"/>
                  </a:lnTo>
                  <a:lnTo>
                    <a:pt x="97" y="430"/>
                  </a:lnTo>
                  <a:lnTo>
                    <a:pt x="114" y="475"/>
                  </a:lnTo>
                  <a:lnTo>
                    <a:pt x="133" y="515"/>
                  </a:lnTo>
                  <a:lnTo>
                    <a:pt x="162" y="549"/>
                  </a:lnTo>
                  <a:lnTo>
                    <a:pt x="199" y="577"/>
                  </a:lnTo>
                  <a:lnTo>
                    <a:pt x="241" y="597"/>
                  </a:lnTo>
                  <a:lnTo>
                    <a:pt x="292" y="603"/>
                  </a:lnTo>
                  <a:lnTo>
                    <a:pt x="343" y="597"/>
                  </a:lnTo>
                  <a:lnTo>
                    <a:pt x="389" y="577"/>
                  </a:lnTo>
                  <a:lnTo>
                    <a:pt x="426" y="552"/>
                  </a:lnTo>
                  <a:lnTo>
                    <a:pt x="454" y="515"/>
                  </a:lnTo>
                  <a:lnTo>
                    <a:pt x="474" y="475"/>
                  </a:lnTo>
                  <a:lnTo>
                    <a:pt x="491" y="430"/>
                  </a:lnTo>
                  <a:lnTo>
                    <a:pt x="497" y="382"/>
                  </a:lnTo>
                  <a:lnTo>
                    <a:pt x="499" y="334"/>
                  </a:lnTo>
                  <a:lnTo>
                    <a:pt x="497" y="286"/>
                  </a:lnTo>
                  <a:lnTo>
                    <a:pt x="488" y="240"/>
                  </a:lnTo>
                  <a:lnTo>
                    <a:pt x="471" y="195"/>
                  </a:lnTo>
                  <a:lnTo>
                    <a:pt x="448" y="155"/>
                  </a:lnTo>
                  <a:lnTo>
                    <a:pt x="417" y="121"/>
                  </a:lnTo>
                  <a:lnTo>
                    <a:pt x="383" y="96"/>
                  </a:lnTo>
                  <a:lnTo>
                    <a:pt x="338" y="76"/>
                  </a:lnTo>
                  <a:lnTo>
                    <a:pt x="289" y="70"/>
                  </a:lnTo>
                  <a:close/>
                  <a:moveTo>
                    <a:pt x="281" y="0"/>
                  </a:moveTo>
                  <a:lnTo>
                    <a:pt x="326" y="3"/>
                  </a:lnTo>
                  <a:lnTo>
                    <a:pt x="369" y="14"/>
                  </a:lnTo>
                  <a:lnTo>
                    <a:pt x="406" y="31"/>
                  </a:lnTo>
                  <a:lnTo>
                    <a:pt x="454" y="70"/>
                  </a:lnTo>
                  <a:lnTo>
                    <a:pt x="497" y="121"/>
                  </a:lnTo>
                  <a:lnTo>
                    <a:pt x="499" y="116"/>
                  </a:lnTo>
                  <a:lnTo>
                    <a:pt x="505" y="20"/>
                  </a:lnTo>
                  <a:lnTo>
                    <a:pt x="585" y="20"/>
                  </a:lnTo>
                  <a:lnTo>
                    <a:pt x="585" y="53"/>
                  </a:lnTo>
                  <a:lnTo>
                    <a:pt x="582" y="90"/>
                  </a:lnTo>
                  <a:lnTo>
                    <a:pt x="579" y="167"/>
                  </a:lnTo>
                  <a:lnTo>
                    <a:pt x="579" y="659"/>
                  </a:lnTo>
                  <a:lnTo>
                    <a:pt x="573" y="707"/>
                  </a:lnTo>
                  <a:lnTo>
                    <a:pt x="565" y="753"/>
                  </a:lnTo>
                  <a:lnTo>
                    <a:pt x="548" y="795"/>
                  </a:lnTo>
                  <a:lnTo>
                    <a:pt x="525" y="835"/>
                  </a:lnTo>
                  <a:lnTo>
                    <a:pt x="488" y="869"/>
                  </a:lnTo>
                  <a:lnTo>
                    <a:pt x="440" y="897"/>
                  </a:lnTo>
                  <a:lnTo>
                    <a:pt x="403" y="911"/>
                  </a:lnTo>
                  <a:lnTo>
                    <a:pt x="369" y="920"/>
                  </a:lnTo>
                  <a:lnTo>
                    <a:pt x="332" y="925"/>
                  </a:lnTo>
                  <a:lnTo>
                    <a:pt x="289" y="928"/>
                  </a:lnTo>
                  <a:lnTo>
                    <a:pt x="244" y="925"/>
                  </a:lnTo>
                  <a:lnTo>
                    <a:pt x="199" y="920"/>
                  </a:lnTo>
                  <a:lnTo>
                    <a:pt x="156" y="908"/>
                  </a:lnTo>
                  <a:lnTo>
                    <a:pt x="116" y="889"/>
                  </a:lnTo>
                  <a:lnTo>
                    <a:pt x="82" y="866"/>
                  </a:lnTo>
                  <a:lnTo>
                    <a:pt x="54" y="835"/>
                  </a:lnTo>
                  <a:lnTo>
                    <a:pt x="40" y="812"/>
                  </a:lnTo>
                  <a:lnTo>
                    <a:pt x="31" y="784"/>
                  </a:lnTo>
                  <a:lnTo>
                    <a:pt x="28" y="750"/>
                  </a:lnTo>
                  <a:lnTo>
                    <a:pt x="114" y="750"/>
                  </a:lnTo>
                  <a:lnTo>
                    <a:pt x="122" y="778"/>
                  </a:lnTo>
                  <a:lnTo>
                    <a:pt x="136" y="801"/>
                  </a:lnTo>
                  <a:lnTo>
                    <a:pt x="165" y="824"/>
                  </a:lnTo>
                  <a:lnTo>
                    <a:pt x="179" y="832"/>
                  </a:lnTo>
                  <a:lnTo>
                    <a:pt x="207" y="843"/>
                  </a:lnTo>
                  <a:lnTo>
                    <a:pt x="238" y="852"/>
                  </a:lnTo>
                  <a:lnTo>
                    <a:pt x="301" y="855"/>
                  </a:lnTo>
                  <a:lnTo>
                    <a:pt x="338" y="852"/>
                  </a:lnTo>
                  <a:lnTo>
                    <a:pt x="375" y="843"/>
                  </a:lnTo>
                  <a:lnTo>
                    <a:pt x="409" y="826"/>
                  </a:lnTo>
                  <a:lnTo>
                    <a:pt x="437" y="807"/>
                  </a:lnTo>
                  <a:lnTo>
                    <a:pt x="463" y="781"/>
                  </a:lnTo>
                  <a:lnTo>
                    <a:pt x="482" y="747"/>
                  </a:lnTo>
                  <a:lnTo>
                    <a:pt x="494" y="713"/>
                  </a:lnTo>
                  <a:lnTo>
                    <a:pt x="499" y="673"/>
                  </a:lnTo>
                  <a:lnTo>
                    <a:pt x="499" y="552"/>
                  </a:lnTo>
                  <a:lnTo>
                    <a:pt x="497" y="552"/>
                  </a:lnTo>
                  <a:lnTo>
                    <a:pt x="474" y="589"/>
                  </a:lnTo>
                  <a:lnTo>
                    <a:pt x="445" y="617"/>
                  </a:lnTo>
                  <a:lnTo>
                    <a:pt x="409" y="642"/>
                  </a:lnTo>
                  <a:lnTo>
                    <a:pt x="346" y="665"/>
                  </a:lnTo>
                  <a:lnTo>
                    <a:pt x="284" y="673"/>
                  </a:lnTo>
                  <a:lnTo>
                    <a:pt x="236" y="671"/>
                  </a:lnTo>
                  <a:lnTo>
                    <a:pt x="193" y="662"/>
                  </a:lnTo>
                  <a:lnTo>
                    <a:pt x="156" y="648"/>
                  </a:lnTo>
                  <a:lnTo>
                    <a:pt x="108" y="617"/>
                  </a:lnTo>
                  <a:lnTo>
                    <a:pt x="68" y="574"/>
                  </a:lnTo>
                  <a:lnTo>
                    <a:pt x="37" y="526"/>
                  </a:lnTo>
                  <a:lnTo>
                    <a:pt x="17" y="470"/>
                  </a:lnTo>
                  <a:lnTo>
                    <a:pt x="6" y="407"/>
                  </a:lnTo>
                  <a:lnTo>
                    <a:pt x="0" y="342"/>
                  </a:lnTo>
                  <a:lnTo>
                    <a:pt x="3" y="277"/>
                  </a:lnTo>
                  <a:lnTo>
                    <a:pt x="17" y="212"/>
                  </a:lnTo>
                  <a:lnTo>
                    <a:pt x="37" y="155"/>
                  </a:lnTo>
                  <a:lnTo>
                    <a:pt x="65" y="104"/>
                  </a:lnTo>
                  <a:lnTo>
                    <a:pt x="105" y="62"/>
                  </a:lnTo>
                  <a:lnTo>
                    <a:pt x="153" y="28"/>
                  </a:lnTo>
                  <a:lnTo>
                    <a:pt x="190" y="11"/>
                  </a:lnTo>
                  <a:lnTo>
                    <a:pt x="233" y="3"/>
                  </a:lnTo>
                  <a:lnTo>
                    <a:pt x="28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noEditPoints="1"/>
            </p:cNvSpPr>
            <p:nvPr/>
          </p:nvSpPr>
          <p:spPr bwMode="auto">
            <a:xfrm>
              <a:off x="6319" y="5552"/>
              <a:ext cx="615" cy="696"/>
            </a:xfrm>
            <a:custGeom>
              <a:avLst/>
              <a:gdLst/>
              <a:ahLst/>
              <a:cxnLst>
                <a:cxn ang="0">
                  <a:pos x="252" y="79"/>
                </a:cxn>
                <a:cxn ang="0">
                  <a:pos x="167" y="127"/>
                </a:cxn>
                <a:cxn ang="0">
                  <a:pos x="116" y="206"/>
                </a:cxn>
                <a:cxn ang="0">
                  <a:pos x="90" y="300"/>
                </a:cxn>
                <a:cxn ang="0">
                  <a:pos x="90" y="393"/>
                </a:cxn>
                <a:cxn ang="0">
                  <a:pos x="116" y="489"/>
                </a:cxn>
                <a:cxn ang="0">
                  <a:pos x="167" y="569"/>
                </a:cxn>
                <a:cxn ang="0">
                  <a:pos x="252" y="617"/>
                </a:cxn>
                <a:cxn ang="0">
                  <a:pos x="363" y="617"/>
                </a:cxn>
                <a:cxn ang="0">
                  <a:pos x="448" y="569"/>
                </a:cxn>
                <a:cxn ang="0">
                  <a:pos x="502" y="489"/>
                </a:cxn>
                <a:cxn ang="0">
                  <a:pos x="527" y="393"/>
                </a:cxn>
                <a:cxn ang="0">
                  <a:pos x="527" y="300"/>
                </a:cxn>
                <a:cxn ang="0">
                  <a:pos x="502" y="206"/>
                </a:cxn>
                <a:cxn ang="0">
                  <a:pos x="448" y="127"/>
                </a:cxn>
                <a:cxn ang="0">
                  <a:pos x="363" y="79"/>
                </a:cxn>
                <a:cxn ang="0">
                  <a:pos x="309" y="0"/>
                </a:cxn>
                <a:cxn ang="0">
                  <a:pos x="403" y="14"/>
                </a:cxn>
                <a:cxn ang="0">
                  <a:pos x="496" y="65"/>
                </a:cxn>
                <a:cxn ang="0">
                  <a:pos x="573" y="161"/>
                </a:cxn>
                <a:cxn ang="0">
                  <a:pos x="610" y="283"/>
                </a:cxn>
                <a:cxn ang="0">
                  <a:pos x="610" y="413"/>
                </a:cxn>
                <a:cxn ang="0">
                  <a:pos x="573" y="535"/>
                </a:cxn>
                <a:cxn ang="0">
                  <a:pos x="496" y="631"/>
                </a:cxn>
                <a:cxn ang="0">
                  <a:pos x="405" y="682"/>
                </a:cxn>
                <a:cxn ang="0">
                  <a:pos x="309" y="696"/>
                </a:cxn>
                <a:cxn ang="0">
                  <a:pos x="212" y="682"/>
                </a:cxn>
                <a:cxn ang="0">
                  <a:pos x="136" y="642"/>
                </a:cxn>
                <a:cxn ang="0">
                  <a:pos x="76" y="586"/>
                </a:cxn>
                <a:cxn ang="0">
                  <a:pos x="20" y="475"/>
                </a:cxn>
                <a:cxn ang="0">
                  <a:pos x="0" y="348"/>
                </a:cxn>
                <a:cxn ang="0">
                  <a:pos x="20" y="221"/>
                </a:cxn>
                <a:cxn ang="0">
                  <a:pos x="76" y="107"/>
                </a:cxn>
                <a:cxn ang="0">
                  <a:pos x="173" y="31"/>
                </a:cxn>
                <a:cxn ang="0">
                  <a:pos x="258" y="3"/>
                </a:cxn>
              </a:cxnLst>
              <a:rect l="0" t="0" r="r" b="b"/>
              <a:pathLst>
                <a:path w="615" h="696">
                  <a:moveTo>
                    <a:pt x="309" y="70"/>
                  </a:moveTo>
                  <a:lnTo>
                    <a:pt x="252" y="79"/>
                  </a:lnTo>
                  <a:lnTo>
                    <a:pt x="207" y="99"/>
                  </a:lnTo>
                  <a:lnTo>
                    <a:pt x="167" y="127"/>
                  </a:lnTo>
                  <a:lnTo>
                    <a:pt x="139" y="164"/>
                  </a:lnTo>
                  <a:lnTo>
                    <a:pt x="116" y="206"/>
                  </a:lnTo>
                  <a:lnTo>
                    <a:pt x="99" y="252"/>
                  </a:lnTo>
                  <a:lnTo>
                    <a:pt x="90" y="300"/>
                  </a:lnTo>
                  <a:lnTo>
                    <a:pt x="88" y="348"/>
                  </a:lnTo>
                  <a:lnTo>
                    <a:pt x="90" y="393"/>
                  </a:lnTo>
                  <a:lnTo>
                    <a:pt x="99" y="441"/>
                  </a:lnTo>
                  <a:lnTo>
                    <a:pt x="116" y="489"/>
                  </a:lnTo>
                  <a:lnTo>
                    <a:pt x="139" y="532"/>
                  </a:lnTo>
                  <a:lnTo>
                    <a:pt x="167" y="569"/>
                  </a:lnTo>
                  <a:lnTo>
                    <a:pt x="207" y="597"/>
                  </a:lnTo>
                  <a:lnTo>
                    <a:pt x="252" y="617"/>
                  </a:lnTo>
                  <a:lnTo>
                    <a:pt x="309" y="625"/>
                  </a:lnTo>
                  <a:lnTo>
                    <a:pt x="363" y="617"/>
                  </a:lnTo>
                  <a:lnTo>
                    <a:pt x="411" y="597"/>
                  </a:lnTo>
                  <a:lnTo>
                    <a:pt x="448" y="569"/>
                  </a:lnTo>
                  <a:lnTo>
                    <a:pt x="479" y="532"/>
                  </a:lnTo>
                  <a:lnTo>
                    <a:pt x="502" y="489"/>
                  </a:lnTo>
                  <a:lnTo>
                    <a:pt x="519" y="441"/>
                  </a:lnTo>
                  <a:lnTo>
                    <a:pt x="527" y="393"/>
                  </a:lnTo>
                  <a:lnTo>
                    <a:pt x="530" y="348"/>
                  </a:lnTo>
                  <a:lnTo>
                    <a:pt x="527" y="300"/>
                  </a:lnTo>
                  <a:lnTo>
                    <a:pt x="519" y="252"/>
                  </a:lnTo>
                  <a:lnTo>
                    <a:pt x="502" y="206"/>
                  </a:lnTo>
                  <a:lnTo>
                    <a:pt x="479" y="164"/>
                  </a:lnTo>
                  <a:lnTo>
                    <a:pt x="448" y="127"/>
                  </a:lnTo>
                  <a:lnTo>
                    <a:pt x="411" y="99"/>
                  </a:lnTo>
                  <a:lnTo>
                    <a:pt x="363" y="79"/>
                  </a:lnTo>
                  <a:lnTo>
                    <a:pt x="309" y="70"/>
                  </a:lnTo>
                  <a:close/>
                  <a:moveTo>
                    <a:pt x="309" y="0"/>
                  </a:moveTo>
                  <a:lnTo>
                    <a:pt x="357" y="3"/>
                  </a:lnTo>
                  <a:lnTo>
                    <a:pt x="403" y="14"/>
                  </a:lnTo>
                  <a:lnTo>
                    <a:pt x="445" y="31"/>
                  </a:lnTo>
                  <a:lnTo>
                    <a:pt x="496" y="65"/>
                  </a:lnTo>
                  <a:lnTo>
                    <a:pt x="542" y="107"/>
                  </a:lnTo>
                  <a:lnTo>
                    <a:pt x="573" y="161"/>
                  </a:lnTo>
                  <a:lnTo>
                    <a:pt x="596" y="221"/>
                  </a:lnTo>
                  <a:lnTo>
                    <a:pt x="610" y="283"/>
                  </a:lnTo>
                  <a:lnTo>
                    <a:pt x="615" y="348"/>
                  </a:lnTo>
                  <a:lnTo>
                    <a:pt x="610" y="413"/>
                  </a:lnTo>
                  <a:lnTo>
                    <a:pt x="596" y="475"/>
                  </a:lnTo>
                  <a:lnTo>
                    <a:pt x="573" y="535"/>
                  </a:lnTo>
                  <a:lnTo>
                    <a:pt x="542" y="586"/>
                  </a:lnTo>
                  <a:lnTo>
                    <a:pt x="496" y="631"/>
                  </a:lnTo>
                  <a:lnTo>
                    <a:pt x="445" y="665"/>
                  </a:lnTo>
                  <a:lnTo>
                    <a:pt x="405" y="682"/>
                  </a:lnTo>
                  <a:lnTo>
                    <a:pt x="357" y="693"/>
                  </a:lnTo>
                  <a:lnTo>
                    <a:pt x="309" y="696"/>
                  </a:lnTo>
                  <a:lnTo>
                    <a:pt x="258" y="693"/>
                  </a:lnTo>
                  <a:lnTo>
                    <a:pt x="212" y="682"/>
                  </a:lnTo>
                  <a:lnTo>
                    <a:pt x="173" y="665"/>
                  </a:lnTo>
                  <a:lnTo>
                    <a:pt x="136" y="642"/>
                  </a:lnTo>
                  <a:lnTo>
                    <a:pt x="105" y="617"/>
                  </a:lnTo>
                  <a:lnTo>
                    <a:pt x="76" y="586"/>
                  </a:lnTo>
                  <a:lnTo>
                    <a:pt x="42" y="535"/>
                  </a:lnTo>
                  <a:lnTo>
                    <a:pt x="20" y="475"/>
                  </a:lnTo>
                  <a:lnTo>
                    <a:pt x="5" y="413"/>
                  </a:lnTo>
                  <a:lnTo>
                    <a:pt x="0" y="348"/>
                  </a:lnTo>
                  <a:lnTo>
                    <a:pt x="5" y="283"/>
                  </a:lnTo>
                  <a:lnTo>
                    <a:pt x="20" y="221"/>
                  </a:lnTo>
                  <a:lnTo>
                    <a:pt x="42" y="161"/>
                  </a:lnTo>
                  <a:lnTo>
                    <a:pt x="76" y="107"/>
                  </a:lnTo>
                  <a:lnTo>
                    <a:pt x="119" y="65"/>
                  </a:lnTo>
                  <a:lnTo>
                    <a:pt x="173" y="31"/>
                  </a:lnTo>
                  <a:lnTo>
                    <a:pt x="212" y="14"/>
                  </a:lnTo>
                  <a:lnTo>
                    <a:pt x="258" y="3"/>
                  </a:lnTo>
                  <a:lnTo>
                    <a:pt x="30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3"/>
            <p:cNvSpPr>
              <a:spLocks/>
            </p:cNvSpPr>
            <p:nvPr/>
          </p:nvSpPr>
          <p:spPr bwMode="auto">
            <a:xfrm>
              <a:off x="7190" y="5552"/>
              <a:ext cx="525" cy="676"/>
            </a:xfrm>
            <a:custGeom>
              <a:avLst/>
              <a:gdLst/>
              <a:ahLst/>
              <a:cxnLst>
                <a:cxn ang="0">
                  <a:pos x="292" y="0"/>
                </a:cxn>
                <a:cxn ang="0">
                  <a:pos x="343" y="3"/>
                </a:cxn>
                <a:cxn ang="0">
                  <a:pos x="386" y="14"/>
                </a:cxn>
                <a:cxn ang="0">
                  <a:pos x="420" y="31"/>
                </a:cxn>
                <a:cxn ang="0">
                  <a:pos x="448" y="51"/>
                </a:cxn>
                <a:cxn ang="0">
                  <a:pos x="471" y="76"/>
                </a:cxn>
                <a:cxn ang="0">
                  <a:pos x="491" y="102"/>
                </a:cxn>
                <a:cxn ang="0">
                  <a:pos x="513" y="161"/>
                </a:cxn>
                <a:cxn ang="0">
                  <a:pos x="519" y="192"/>
                </a:cxn>
                <a:cxn ang="0">
                  <a:pos x="525" y="221"/>
                </a:cxn>
                <a:cxn ang="0">
                  <a:pos x="525" y="676"/>
                </a:cxn>
                <a:cxn ang="0">
                  <a:pos x="445" y="676"/>
                </a:cxn>
                <a:cxn ang="0">
                  <a:pos x="445" y="252"/>
                </a:cxn>
                <a:cxn ang="0">
                  <a:pos x="440" y="198"/>
                </a:cxn>
                <a:cxn ang="0">
                  <a:pos x="425" y="155"/>
                </a:cxn>
                <a:cxn ang="0">
                  <a:pos x="400" y="119"/>
                </a:cxn>
                <a:cxn ang="0">
                  <a:pos x="366" y="93"/>
                </a:cxn>
                <a:cxn ang="0">
                  <a:pos x="323" y="76"/>
                </a:cxn>
                <a:cxn ang="0">
                  <a:pos x="272" y="70"/>
                </a:cxn>
                <a:cxn ang="0">
                  <a:pos x="227" y="76"/>
                </a:cxn>
                <a:cxn ang="0">
                  <a:pos x="190" y="90"/>
                </a:cxn>
                <a:cxn ang="0">
                  <a:pos x="156" y="113"/>
                </a:cxn>
                <a:cxn ang="0">
                  <a:pos x="130" y="141"/>
                </a:cxn>
                <a:cxn ang="0">
                  <a:pos x="110" y="175"/>
                </a:cxn>
                <a:cxn ang="0">
                  <a:pos x="96" y="212"/>
                </a:cxn>
                <a:cxn ang="0">
                  <a:pos x="88" y="254"/>
                </a:cxn>
                <a:cxn ang="0">
                  <a:pos x="85" y="297"/>
                </a:cxn>
                <a:cxn ang="0">
                  <a:pos x="85" y="676"/>
                </a:cxn>
                <a:cxn ang="0">
                  <a:pos x="5" y="676"/>
                </a:cxn>
                <a:cxn ang="0">
                  <a:pos x="5" y="90"/>
                </a:cxn>
                <a:cxn ang="0">
                  <a:pos x="3" y="53"/>
                </a:cxn>
                <a:cxn ang="0">
                  <a:pos x="0" y="20"/>
                </a:cxn>
                <a:cxn ang="0">
                  <a:pos x="79" y="20"/>
                </a:cxn>
                <a:cxn ang="0">
                  <a:pos x="85" y="116"/>
                </a:cxn>
                <a:cxn ang="0">
                  <a:pos x="88" y="119"/>
                </a:cxn>
                <a:cxn ang="0">
                  <a:pos x="113" y="82"/>
                </a:cxn>
                <a:cxn ang="0">
                  <a:pos x="142" y="51"/>
                </a:cxn>
                <a:cxn ang="0">
                  <a:pos x="176" y="28"/>
                </a:cxn>
                <a:cxn ang="0">
                  <a:pos x="213" y="11"/>
                </a:cxn>
                <a:cxn ang="0">
                  <a:pos x="249" y="3"/>
                </a:cxn>
                <a:cxn ang="0">
                  <a:pos x="292" y="0"/>
                </a:cxn>
              </a:cxnLst>
              <a:rect l="0" t="0" r="r" b="b"/>
              <a:pathLst>
                <a:path w="525" h="676">
                  <a:moveTo>
                    <a:pt x="292" y="0"/>
                  </a:moveTo>
                  <a:lnTo>
                    <a:pt x="343" y="3"/>
                  </a:lnTo>
                  <a:lnTo>
                    <a:pt x="386" y="14"/>
                  </a:lnTo>
                  <a:lnTo>
                    <a:pt x="420" y="31"/>
                  </a:lnTo>
                  <a:lnTo>
                    <a:pt x="448" y="51"/>
                  </a:lnTo>
                  <a:lnTo>
                    <a:pt x="471" y="76"/>
                  </a:lnTo>
                  <a:lnTo>
                    <a:pt x="491" y="102"/>
                  </a:lnTo>
                  <a:lnTo>
                    <a:pt x="513" y="161"/>
                  </a:lnTo>
                  <a:lnTo>
                    <a:pt x="519" y="192"/>
                  </a:lnTo>
                  <a:lnTo>
                    <a:pt x="525" y="221"/>
                  </a:lnTo>
                  <a:lnTo>
                    <a:pt x="525" y="676"/>
                  </a:lnTo>
                  <a:lnTo>
                    <a:pt x="445" y="676"/>
                  </a:lnTo>
                  <a:lnTo>
                    <a:pt x="445" y="252"/>
                  </a:lnTo>
                  <a:lnTo>
                    <a:pt x="440" y="198"/>
                  </a:lnTo>
                  <a:lnTo>
                    <a:pt x="425" y="155"/>
                  </a:lnTo>
                  <a:lnTo>
                    <a:pt x="400" y="119"/>
                  </a:lnTo>
                  <a:lnTo>
                    <a:pt x="366" y="93"/>
                  </a:lnTo>
                  <a:lnTo>
                    <a:pt x="323" y="76"/>
                  </a:lnTo>
                  <a:lnTo>
                    <a:pt x="272" y="70"/>
                  </a:lnTo>
                  <a:lnTo>
                    <a:pt x="227" y="76"/>
                  </a:lnTo>
                  <a:lnTo>
                    <a:pt x="190" y="90"/>
                  </a:lnTo>
                  <a:lnTo>
                    <a:pt x="156" y="113"/>
                  </a:lnTo>
                  <a:lnTo>
                    <a:pt x="130" y="141"/>
                  </a:lnTo>
                  <a:lnTo>
                    <a:pt x="110" y="175"/>
                  </a:lnTo>
                  <a:lnTo>
                    <a:pt x="96" y="212"/>
                  </a:lnTo>
                  <a:lnTo>
                    <a:pt x="88" y="254"/>
                  </a:lnTo>
                  <a:lnTo>
                    <a:pt x="85" y="297"/>
                  </a:lnTo>
                  <a:lnTo>
                    <a:pt x="85" y="676"/>
                  </a:lnTo>
                  <a:lnTo>
                    <a:pt x="5" y="676"/>
                  </a:lnTo>
                  <a:lnTo>
                    <a:pt x="5" y="90"/>
                  </a:lnTo>
                  <a:lnTo>
                    <a:pt x="3" y="53"/>
                  </a:lnTo>
                  <a:lnTo>
                    <a:pt x="0" y="20"/>
                  </a:lnTo>
                  <a:lnTo>
                    <a:pt x="79" y="20"/>
                  </a:lnTo>
                  <a:lnTo>
                    <a:pt x="85" y="116"/>
                  </a:lnTo>
                  <a:lnTo>
                    <a:pt x="88" y="119"/>
                  </a:lnTo>
                  <a:lnTo>
                    <a:pt x="113" y="82"/>
                  </a:lnTo>
                  <a:lnTo>
                    <a:pt x="142" y="51"/>
                  </a:lnTo>
                  <a:lnTo>
                    <a:pt x="176" y="28"/>
                  </a:lnTo>
                  <a:lnTo>
                    <a:pt x="213" y="11"/>
                  </a:lnTo>
                  <a:lnTo>
                    <a:pt x="249" y="3"/>
                  </a:lnTo>
                  <a:lnTo>
                    <a:pt x="29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6" name="TextBox 25"/>
          <p:cNvSpPr txBox="1"/>
          <p:nvPr/>
        </p:nvSpPr>
        <p:spPr>
          <a:xfrm>
            <a:off x="1600200" y="228600"/>
            <a:ext cx="6248400" cy="369332"/>
          </a:xfrm>
          <a:prstGeom prst="rect">
            <a:avLst/>
          </a:prstGeom>
          <a:noFill/>
        </p:spPr>
        <p:txBody>
          <a:bodyPr wrap="square" rtlCol="0">
            <a:spAutoFit/>
          </a:bodyPr>
          <a:lstStyle/>
          <a:p>
            <a:r>
              <a:rPr lang="en-US" b="1" dirty="0" smtClean="0"/>
              <a:t>University of Oregon Healthy Campus Initiative</a:t>
            </a:r>
            <a:endParaRPr lang="en-US" b="1" dirty="0"/>
          </a:p>
        </p:txBody>
      </p:sp>
      <p:sp>
        <p:nvSpPr>
          <p:cNvPr id="27" name="TextBox 26"/>
          <p:cNvSpPr txBox="1"/>
          <p:nvPr/>
        </p:nvSpPr>
        <p:spPr>
          <a:xfrm>
            <a:off x="1600200" y="838200"/>
            <a:ext cx="7086600" cy="4247317"/>
          </a:xfrm>
          <a:prstGeom prst="rect">
            <a:avLst/>
          </a:prstGeom>
          <a:noFill/>
        </p:spPr>
        <p:txBody>
          <a:bodyPr wrap="square" rtlCol="0">
            <a:spAutoFit/>
          </a:bodyPr>
          <a:lstStyle/>
          <a:p>
            <a:r>
              <a:rPr lang="en-US" b="1" dirty="0" smtClean="0"/>
              <a:t>Envisioned Future: A Culture of Health</a:t>
            </a:r>
          </a:p>
          <a:p>
            <a:endParaRPr lang="en-US" dirty="0" smtClean="0"/>
          </a:p>
          <a:p>
            <a:r>
              <a:rPr lang="en-US" dirty="0" smtClean="0"/>
              <a:t>The Healthy Campus Initiative creates a culture in which </a:t>
            </a:r>
            <a:r>
              <a:rPr lang="en-US" b="1" i="1" dirty="0" smtClean="0">
                <a:solidFill>
                  <a:srgbClr val="7030A0"/>
                </a:solidFill>
              </a:rPr>
              <a:t>the pursuit of a balanced lifestyle is valued, physical and mental health is fostered and all members of the University community are encouraged to take responsibility for choosing to be well.</a:t>
            </a:r>
          </a:p>
          <a:p>
            <a:endParaRPr lang="en-US" dirty="0" smtClean="0"/>
          </a:p>
          <a:p>
            <a:endParaRPr lang="en-US" b="1" dirty="0" smtClean="0"/>
          </a:p>
          <a:p>
            <a:endParaRPr lang="en-US" b="1" dirty="0" smtClean="0"/>
          </a:p>
          <a:p>
            <a:r>
              <a:rPr lang="en-US" b="1" dirty="0" smtClean="0"/>
              <a:t>Underlying Belief: </a:t>
            </a:r>
            <a:r>
              <a:rPr lang="en-US" dirty="0" smtClean="0"/>
              <a:t>Healthy students, faculty and staff are more likely to achieve the ambitious goals set forth in the campus strategic and academic plans. </a:t>
            </a:r>
            <a:r>
              <a:rPr lang="en-US" b="1" dirty="0" smtClean="0">
                <a:solidFill>
                  <a:srgbClr val="7030A0"/>
                </a:solidFill>
              </a:rPr>
              <a:t>Health and learning are interconnected</a:t>
            </a:r>
            <a:r>
              <a:rPr lang="en-US" b="1" dirty="0" smtClean="0"/>
              <a:t> </a:t>
            </a:r>
            <a:r>
              <a:rPr lang="en-US" dirty="0" smtClean="0"/>
              <a:t>(ACHA, 2010).</a:t>
            </a:r>
          </a:p>
          <a:p>
            <a:endParaRPr lang="en-US" dirty="0" smtClean="0"/>
          </a:p>
          <a:p>
            <a:endParaRPr lang="en-US" dirty="0">
              <a:solidFill>
                <a:srgbClr val="7030A0"/>
              </a:solidFill>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bwMode="auto">
          <a:xfrm>
            <a:off x="381000" y="82835"/>
            <a:ext cx="1447800" cy="1133027"/>
            <a:chOff x="0" y="0"/>
            <a:chExt cx="9360" cy="7324"/>
          </a:xfrm>
        </p:grpSpPr>
        <p:sp>
          <p:nvSpPr>
            <p:cNvPr id="6" name="AutoShape 3"/>
            <p:cNvSpPr>
              <a:spLocks noChangeAspect="1" noChangeArrowheads="1"/>
            </p:cNvSpPr>
            <p:nvPr/>
          </p:nvSpPr>
          <p:spPr bwMode="auto">
            <a:xfrm>
              <a:off x="0" y="0"/>
              <a:ext cx="9360" cy="73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Rectangle 4"/>
            <p:cNvSpPr>
              <a:spLocks noChangeArrowheads="1"/>
            </p:cNvSpPr>
            <p:nvPr/>
          </p:nvSpPr>
          <p:spPr bwMode="auto">
            <a:xfrm>
              <a:off x="0" y="0"/>
              <a:ext cx="9340" cy="7324"/>
            </a:xfrm>
            <a:prstGeom prst="rect">
              <a:avLst/>
            </a:prstGeom>
            <a:noFill/>
            <a:ln w="0">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5"/>
            <p:cNvSpPr>
              <a:spLocks/>
            </p:cNvSpPr>
            <p:nvPr/>
          </p:nvSpPr>
          <p:spPr bwMode="auto">
            <a:xfrm>
              <a:off x="3348" y="4051"/>
              <a:ext cx="519" cy="946"/>
            </a:xfrm>
            <a:custGeom>
              <a:avLst/>
              <a:gdLst/>
              <a:ahLst/>
              <a:cxnLst>
                <a:cxn ang="0">
                  <a:pos x="0" y="0"/>
                </a:cxn>
                <a:cxn ang="0">
                  <a:pos x="79" y="0"/>
                </a:cxn>
                <a:cxn ang="0">
                  <a:pos x="79" y="388"/>
                </a:cxn>
                <a:cxn ang="0">
                  <a:pos x="82" y="388"/>
                </a:cxn>
                <a:cxn ang="0">
                  <a:pos x="108" y="351"/>
                </a:cxn>
                <a:cxn ang="0">
                  <a:pos x="136" y="320"/>
                </a:cxn>
                <a:cxn ang="0">
                  <a:pos x="170" y="297"/>
                </a:cxn>
                <a:cxn ang="0">
                  <a:pos x="207" y="281"/>
                </a:cxn>
                <a:cxn ang="0">
                  <a:pos x="244" y="272"/>
                </a:cxn>
                <a:cxn ang="0">
                  <a:pos x="287" y="269"/>
                </a:cxn>
                <a:cxn ang="0">
                  <a:pos x="338" y="272"/>
                </a:cxn>
                <a:cxn ang="0">
                  <a:pos x="380" y="283"/>
                </a:cxn>
                <a:cxn ang="0">
                  <a:pos x="414" y="300"/>
                </a:cxn>
                <a:cxn ang="0">
                  <a:pos x="443" y="320"/>
                </a:cxn>
                <a:cxn ang="0">
                  <a:pos x="465" y="346"/>
                </a:cxn>
                <a:cxn ang="0">
                  <a:pos x="485" y="371"/>
                </a:cxn>
                <a:cxn ang="0">
                  <a:pos x="508" y="431"/>
                </a:cxn>
                <a:cxn ang="0">
                  <a:pos x="514" y="462"/>
                </a:cxn>
                <a:cxn ang="0">
                  <a:pos x="519" y="490"/>
                </a:cxn>
                <a:cxn ang="0">
                  <a:pos x="519" y="946"/>
                </a:cxn>
                <a:cxn ang="0">
                  <a:pos x="440" y="946"/>
                </a:cxn>
                <a:cxn ang="0">
                  <a:pos x="440" y="521"/>
                </a:cxn>
                <a:cxn ang="0">
                  <a:pos x="434" y="467"/>
                </a:cxn>
                <a:cxn ang="0">
                  <a:pos x="420" y="425"/>
                </a:cxn>
                <a:cxn ang="0">
                  <a:pos x="394" y="388"/>
                </a:cxn>
                <a:cxn ang="0">
                  <a:pos x="360" y="363"/>
                </a:cxn>
                <a:cxn ang="0">
                  <a:pos x="318" y="346"/>
                </a:cxn>
                <a:cxn ang="0">
                  <a:pos x="267" y="340"/>
                </a:cxn>
                <a:cxn ang="0">
                  <a:pos x="221" y="346"/>
                </a:cxn>
                <a:cxn ang="0">
                  <a:pos x="184" y="360"/>
                </a:cxn>
                <a:cxn ang="0">
                  <a:pos x="150" y="382"/>
                </a:cxn>
                <a:cxn ang="0">
                  <a:pos x="125" y="411"/>
                </a:cxn>
                <a:cxn ang="0">
                  <a:pos x="105" y="445"/>
                </a:cxn>
                <a:cxn ang="0">
                  <a:pos x="91" y="482"/>
                </a:cxn>
                <a:cxn ang="0">
                  <a:pos x="82" y="524"/>
                </a:cxn>
                <a:cxn ang="0">
                  <a:pos x="79" y="566"/>
                </a:cxn>
                <a:cxn ang="0">
                  <a:pos x="79" y="946"/>
                </a:cxn>
                <a:cxn ang="0">
                  <a:pos x="0" y="946"/>
                </a:cxn>
                <a:cxn ang="0">
                  <a:pos x="0" y="0"/>
                </a:cxn>
              </a:cxnLst>
              <a:rect l="0" t="0" r="r" b="b"/>
              <a:pathLst>
                <a:path w="519" h="946">
                  <a:moveTo>
                    <a:pt x="0" y="0"/>
                  </a:moveTo>
                  <a:lnTo>
                    <a:pt x="79" y="0"/>
                  </a:lnTo>
                  <a:lnTo>
                    <a:pt x="79" y="388"/>
                  </a:lnTo>
                  <a:lnTo>
                    <a:pt x="82" y="388"/>
                  </a:lnTo>
                  <a:lnTo>
                    <a:pt x="108" y="351"/>
                  </a:lnTo>
                  <a:lnTo>
                    <a:pt x="136" y="320"/>
                  </a:lnTo>
                  <a:lnTo>
                    <a:pt x="170" y="297"/>
                  </a:lnTo>
                  <a:lnTo>
                    <a:pt x="207" y="281"/>
                  </a:lnTo>
                  <a:lnTo>
                    <a:pt x="244" y="272"/>
                  </a:lnTo>
                  <a:lnTo>
                    <a:pt x="287" y="269"/>
                  </a:lnTo>
                  <a:lnTo>
                    <a:pt x="338" y="272"/>
                  </a:lnTo>
                  <a:lnTo>
                    <a:pt x="380" y="283"/>
                  </a:lnTo>
                  <a:lnTo>
                    <a:pt x="414" y="300"/>
                  </a:lnTo>
                  <a:lnTo>
                    <a:pt x="443" y="320"/>
                  </a:lnTo>
                  <a:lnTo>
                    <a:pt x="465" y="346"/>
                  </a:lnTo>
                  <a:lnTo>
                    <a:pt x="485" y="371"/>
                  </a:lnTo>
                  <a:lnTo>
                    <a:pt x="508" y="431"/>
                  </a:lnTo>
                  <a:lnTo>
                    <a:pt x="514" y="462"/>
                  </a:lnTo>
                  <a:lnTo>
                    <a:pt x="519" y="490"/>
                  </a:lnTo>
                  <a:lnTo>
                    <a:pt x="519" y="946"/>
                  </a:lnTo>
                  <a:lnTo>
                    <a:pt x="440" y="946"/>
                  </a:lnTo>
                  <a:lnTo>
                    <a:pt x="440" y="521"/>
                  </a:lnTo>
                  <a:lnTo>
                    <a:pt x="434" y="467"/>
                  </a:lnTo>
                  <a:lnTo>
                    <a:pt x="420" y="425"/>
                  </a:lnTo>
                  <a:lnTo>
                    <a:pt x="394" y="388"/>
                  </a:lnTo>
                  <a:lnTo>
                    <a:pt x="360" y="363"/>
                  </a:lnTo>
                  <a:lnTo>
                    <a:pt x="318" y="346"/>
                  </a:lnTo>
                  <a:lnTo>
                    <a:pt x="267" y="340"/>
                  </a:lnTo>
                  <a:lnTo>
                    <a:pt x="221" y="346"/>
                  </a:lnTo>
                  <a:lnTo>
                    <a:pt x="184" y="360"/>
                  </a:lnTo>
                  <a:lnTo>
                    <a:pt x="150" y="382"/>
                  </a:lnTo>
                  <a:lnTo>
                    <a:pt x="125" y="411"/>
                  </a:lnTo>
                  <a:lnTo>
                    <a:pt x="105" y="445"/>
                  </a:lnTo>
                  <a:lnTo>
                    <a:pt x="91" y="482"/>
                  </a:lnTo>
                  <a:lnTo>
                    <a:pt x="82" y="524"/>
                  </a:lnTo>
                  <a:lnTo>
                    <a:pt x="79" y="566"/>
                  </a:lnTo>
                  <a:lnTo>
                    <a:pt x="79" y="946"/>
                  </a:lnTo>
                  <a:lnTo>
                    <a:pt x="0" y="946"/>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6"/>
            <p:cNvSpPr>
              <a:spLocks noEditPoints="1"/>
            </p:cNvSpPr>
            <p:nvPr/>
          </p:nvSpPr>
          <p:spPr bwMode="auto">
            <a:xfrm>
              <a:off x="4137" y="4320"/>
              <a:ext cx="593" cy="697"/>
            </a:xfrm>
            <a:custGeom>
              <a:avLst/>
              <a:gdLst/>
              <a:ahLst/>
              <a:cxnLst>
                <a:cxn ang="0">
                  <a:pos x="249" y="77"/>
                </a:cxn>
                <a:cxn ang="0">
                  <a:pos x="176" y="111"/>
                </a:cxn>
                <a:cxn ang="0">
                  <a:pos x="125" y="173"/>
                </a:cxn>
                <a:cxn ang="0">
                  <a:pos x="93" y="252"/>
                </a:cxn>
                <a:cxn ang="0">
                  <a:pos x="508" y="295"/>
                </a:cxn>
                <a:cxn ang="0">
                  <a:pos x="491" y="207"/>
                </a:cxn>
                <a:cxn ang="0">
                  <a:pos x="451" y="136"/>
                </a:cxn>
                <a:cxn ang="0">
                  <a:pos x="386" y="88"/>
                </a:cxn>
                <a:cxn ang="0">
                  <a:pos x="295" y="71"/>
                </a:cxn>
                <a:cxn ang="0">
                  <a:pos x="346" y="3"/>
                </a:cxn>
                <a:cxn ang="0">
                  <a:pos x="434" y="28"/>
                </a:cxn>
                <a:cxn ang="0">
                  <a:pos x="528" y="105"/>
                </a:cxn>
                <a:cxn ang="0">
                  <a:pos x="579" y="224"/>
                </a:cxn>
                <a:cxn ang="0">
                  <a:pos x="593" y="365"/>
                </a:cxn>
                <a:cxn ang="0">
                  <a:pos x="88" y="416"/>
                </a:cxn>
                <a:cxn ang="0">
                  <a:pos x="116" y="510"/>
                </a:cxn>
                <a:cxn ang="0">
                  <a:pos x="170" y="581"/>
                </a:cxn>
                <a:cxn ang="0">
                  <a:pos x="258" y="620"/>
                </a:cxn>
                <a:cxn ang="0">
                  <a:pos x="349" y="623"/>
                </a:cxn>
                <a:cxn ang="0">
                  <a:pos x="408" y="598"/>
                </a:cxn>
                <a:cxn ang="0">
                  <a:pos x="459" y="558"/>
                </a:cxn>
                <a:cxn ang="0">
                  <a:pos x="493" y="498"/>
                </a:cxn>
                <a:cxn ang="0">
                  <a:pos x="587" y="467"/>
                </a:cxn>
                <a:cxn ang="0">
                  <a:pos x="545" y="569"/>
                </a:cxn>
                <a:cxn ang="0">
                  <a:pos x="482" y="643"/>
                </a:cxn>
                <a:cxn ang="0">
                  <a:pos x="397" y="682"/>
                </a:cxn>
                <a:cxn ang="0">
                  <a:pos x="289" y="697"/>
                </a:cxn>
                <a:cxn ang="0">
                  <a:pos x="198" y="682"/>
                </a:cxn>
                <a:cxn ang="0">
                  <a:pos x="110" y="632"/>
                </a:cxn>
                <a:cxn ang="0">
                  <a:pos x="40" y="538"/>
                </a:cxn>
                <a:cxn ang="0">
                  <a:pos x="5" y="414"/>
                </a:cxn>
                <a:cxn ang="0">
                  <a:pos x="5" y="283"/>
                </a:cxn>
                <a:cxn ang="0">
                  <a:pos x="40" y="159"/>
                </a:cxn>
                <a:cxn ang="0">
                  <a:pos x="113" y="62"/>
                </a:cxn>
                <a:cxn ang="0">
                  <a:pos x="204" y="12"/>
                </a:cxn>
                <a:cxn ang="0">
                  <a:pos x="295" y="0"/>
                </a:cxn>
              </a:cxnLst>
              <a:rect l="0" t="0" r="r" b="b"/>
              <a:pathLst>
                <a:path w="593" h="697">
                  <a:moveTo>
                    <a:pt x="295" y="71"/>
                  </a:moveTo>
                  <a:lnTo>
                    <a:pt x="249" y="77"/>
                  </a:lnTo>
                  <a:lnTo>
                    <a:pt x="210" y="91"/>
                  </a:lnTo>
                  <a:lnTo>
                    <a:pt x="176" y="111"/>
                  </a:lnTo>
                  <a:lnTo>
                    <a:pt x="147" y="139"/>
                  </a:lnTo>
                  <a:lnTo>
                    <a:pt x="125" y="173"/>
                  </a:lnTo>
                  <a:lnTo>
                    <a:pt x="108" y="210"/>
                  </a:lnTo>
                  <a:lnTo>
                    <a:pt x="93" y="252"/>
                  </a:lnTo>
                  <a:lnTo>
                    <a:pt x="88" y="295"/>
                  </a:lnTo>
                  <a:lnTo>
                    <a:pt x="508" y="295"/>
                  </a:lnTo>
                  <a:lnTo>
                    <a:pt x="502" y="249"/>
                  </a:lnTo>
                  <a:lnTo>
                    <a:pt x="491" y="207"/>
                  </a:lnTo>
                  <a:lnTo>
                    <a:pt x="474" y="167"/>
                  </a:lnTo>
                  <a:lnTo>
                    <a:pt x="451" y="136"/>
                  </a:lnTo>
                  <a:lnTo>
                    <a:pt x="420" y="108"/>
                  </a:lnTo>
                  <a:lnTo>
                    <a:pt x="386" y="88"/>
                  </a:lnTo>
                  <a:lnTo>
                    <a:pt x="343" y="77"/>
                  </a:lnTo>
                  <a:lnTo>
                    <a:pt x="295" y="71"/>
                  </a:lnTo>
                  <a:close/>
                  <a:moveTo>
                    <a:pt x="295" y="0"/>
                  </a:moveTo>
                  <a:lnTo>
                    <a:pt x="346" y="3"/>
                  </a:lnTo>
                  <a:lnTo>
                    <a:pt x="394" y="12"/>
                  </a:lnTo>
                  <a:lnTo>
                    <a:pt x="434" y="28"/>
                  </a:lnTo>
                  <a:lnTo>
                    <a:pt x="471" y="48"/>
                  </a:lnTo>
                  <a:lnTo>
                    <a:pt x="528" y="105"/>
                  </a:lnTo>
                  <a:lnTo>
                    <a:pt x="559" y="159"/>
                  </a:lnTo>
                  <a:lnTo>
                    <a:pt x="579" y="224"/>
                  </a:lnTo>
                  <a:lnTo>
                    <a:pt x="590" y="292"/>
                  </a:lnTo>
                  <a:lnTo>
                    <a:pt x="593" y="365"/>
                  </a:lnTo>
                  <a:lnTo>
                    <a:pt x="85" y="365"/>
                  </a:lnTo>
                  <a:lnTo>
                    <a:pt x="88" y="416"/>
                  </a:lnTo>
                  <a:lnTo>
                    <a:pt x="99" y="467"/>
                  </a:lnTo>
                  <a:lnTo>
                    <a:pt x="116" y="510"/>
                  </a:lnTo>
                  <a:lnTo>
                    <a:pt x="139" y="549"/>
                  </a:lnTo>
                  <a:lnTo>
                    <a:pt x="170" y="581"/>
                  </a:lnTo>
                  <a:lnTo>
                    <a:pt x="210" y="603"/>
                  </a:lnTo>
                  <a:lnTo>
                    <a:pt x="258" y="620"/>
                  </a:lnTo>
                  <a:lnTo>
                    <a:pt x="312" y="626"/>
                  </a:lnTo>
                  <a:lnTo>
                    <a:pt x="349" y="623"/>
                  </a:lnTo>
                  <a:lnTo>
                    <a:pt x="380" y="612"/>
                  </a:lnTo>
                  <a:lnTo>
                    <a:pt x="408" y="598"/>
                  </a:lnTo>
                  <a:lnTo>
                    <a:pt x="437" y="581"/>
                  </a:lnTo>
                  <a:lnTo>
                    <a:pt x="459" y="558"/>
                  </a:lnTo>
                  <a:lnTo>
                    <a:pt x="479" y="530"/>
                  </a:lnTo>
                  <a:lnTo>
                    <a:pt x="493" y="498"/>
                  </a:lnTo>
                  <a:lnTo>
                    <a:pt x="505" y="467"/>
                  </a:lnTo>
                  <a:lnTo>
                    <a:pt x="587" y="467"/>
                  </a:lnTo>
                  <a:lnTo>
                    <a:pt x="570" y="524"/>
                  </a:lnTo>
                  <a:lnTo>
                    <a:pt x="545" y="569"/>
                  </a:lnTo>
                  <a:lnTo>
                    <a:pt x="516" y="609"/>
                  </a:lnTo>
                  <a:lnTo>
                    <a:pt x="482" y="643"/>
                  </a:lnTo>
                  <a:lnTo>
                    <a:pt x="442" y="665"/>
                  </a:lnTo>
                  <a:lnTo>
                    <a:pt x="397" y="682"/>
                  </a:lnTo>
                  <a:lnTo>
                    <a:pt x="346" y="694"/>
                  </a:lnTo>
                  <a:lnTo>
                    <a:pt x="289" y="697"/>
                  </a:lnTo>
                  <a:lnTo>
                    <a:pt x="241" y="694"/>
                  </a:lnTo>
                  <a:lnTo>
                    <a:pt x="198" y="682"/>
                  </a:lnTo>
                  <a:lnTo>
                    <a:pt x="162" y="665"/>
                  </a:lnTo>
                  <a:lnTo>
                    <a:pt x="110" y="632"/>
                  </a:lnTo>
                  <a:lnTo>
                    <a:pt x="71" y="589"/>
                  </a:lnTo>
                  <a:lnTo>
                    <a:pt x="40" y="538"/>
                  </a:lnTo>
                  <a:lnTo>
                    <a:pt x="17" y="479"/>
                  </a:lnTo>
                  <a:lnTo>
                    <a:pt x="5" y="414"/>
                  </a:lnTo>
                  <a:lnTo>
                    <a:pt x="0" y="348"/>
                  </a:lnTo>
                  <a:lnTo>
                    <a:pt x="5" y="283"/>
                  </a:lnTo>
                  <a:lnTo>
                    <a:pt x="17" y="218"/>
                  </a:lnTo>
                  <a:lnTo>
                    <a:pt x="40" y="159"/>
                  </a:lnTo>
                  <a:lnTo>
                    <a:pt x="74" y="108"/>
                  </a:lnTo>
                  <a:lnTo>
                    <a:pt x="113" y="62"/>
                  </a:lnTo>
                  <a:lnTo>
                    <a:pt x="164" y="28"/>
                  </a:lnTo>
                  <a:lnTo>
                    <a:pt x="204" y="12"/>
                  </a:lnTo>
                  <a:lnTo>
                    <a:pt x="247" y="3"/>
                  </a:lnTo>
                  <a:lnTo>
                    <a:pt x="29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7"/>
            <p:cNvSpPr>
              <a:spLocks noEditPoints="1"/>
            </p:cNvSpPr>
            <p:nvPr/>
          </p:nvSpPr>
          <p:spPr bwMode="auto">
            <a:xfrm>
              <a:off x="4945" y="4320"/>
              <a:ext cx="514" cy="697"/>
            </a:xfrm>
            <a:custGeom>
              <a:avLst/>
              <a:gdLst/>
              <a:ahLst/>
              <a:cxnLst>
                <a:cxn ang="0">
                  <a:pos x="270" y="348"/>
                </a:cxn>
                <a:cxn ang="0">
                  <a:pos x="165" y="377"/>
                </a:cxn>
                <a:cxn ang="0">
                  <a:pos x="103" y="425"/>
                </a:cxn>
                <a:cxn ang="0">
                  <a:pos x="86" y="493"/>
                </a:cxn>
                <a:cxn ang="0">
                  <a:pos x="105" y="566"/>
                </a:cxn>
                <a:cxn ang="0">
                  <a:pos x="159" y="609"/>
                </a:cxn>
                <a:cxn ang="0">
                  <a:pos x="233" y="626"/>
                </a:cxn>
                <a:cxn ang="0">
                  <a:pos x="307" y="615"/>
                </a:cxn>
                <a:cxn ang="0">
                  <a:pos x="372" y="572"/>
                </a:cxn>
                <a:cxn ang="0">
                  <a:pos x="418" y="496"/>
                </a:cxn>
                <a:cxn ang="0">
                  <a:pos x="432" y="397"/>
                </a:cxn>
                <a:cxn ang="0">
                  <a:pos x="330" y="346"/>
                </a:cxn>
                <a:cxn ang="0">
                  <a:pos x="327" y="3"/>
                </a:cxn>
                <a:cxn ang="0">
                  <a:pos x="412" y="28"/>
                </a:cxn>
                <a:cxn ang="0">
                  <a:pos x="474" y="82"/>
                </a:cxn>
                <a:cxn ang="0">
                  <a:pos x="505" y="164"/>
                </a:cxn>
                <a:cxn ang="0">
                  <a:pos x="508" y="566"/>
                </a:cxn>
                <a:cxn ang="0">
                  <a:pos x="514" y="643"/>
                </a:cxn>
                <a:cxn ang="0">
                  <a:pos x="435" y="677"/>
                </a:cxn>
                <a:cxn ang="0">
                  <a:pos x="429" y="581"/>
                </a:cxn>
                <a:cxn ang="0">
                  <a:pos x="418" y="603"/>
                </a:cxn>
                <a:cxn ang="0">
                  <a:pos x="392" y="629"/>
                </a:cxn>
                <a:cxn ang="0">
                  <a:pos x="344" y="663"/>
                </a:cxn>
                <a:cxn ang="0">
                  <a:pos x="284" y="688"/>
                </a:cxn>
                <a:cxn ang="0">
                  <a:pos x="219" y="697"/>
                </a:cxn>
                <a:cxn ang="0">
                  <a:pos x="134" y="682"/>
                </a:cxn>
                <a:cxn ang="0">
                  <a:pos x="63" y="643"/>
                </a:cxn>
                <a:cxn ang="0">
                  <a:pos x="17" y="578"/>
                </a:cxn>
                <a:cxn ang="0">
                  <a:pos x="0" y="493"/>
                </a:cxn>
                <a:cxn ang="0">
                  <a:pos x="15" y="411"/>
                </a:cxn>
                <a:cxn ang="0">
                  <a:pos x="63" y="348"/>
                </a:cxn>
                <a:cxn ang="0">
                  <a:pos x="131" y="303"/>
                </a:cxn>
                <a:cxn ang="0">
                  <a:pos x="202" y="283"/>
                </a:cxn>
                <a:cxn ang="0">
                  <a:pos x="278" y="275"/>
                </a:cxn>
                <a:cxn ang="0">
                  <a:pos x="429" y="213"/>
                </a:cxn>
                <a:cxn ang="0">
                  <a:pos x="406" y="128"/>
                </a:cxn>
                <a:cxn ang="0">
                  <a:pos x="355" y="85"/>
                </a:cxn>
                <a:cxn ang="0">
                  <a:pos x="273" y="71"/>
                </a:cxn>
                <a:cxn ang="0">
                  <a:pos x="213" y="77"/>
                </a:cxn>
                <a:cxn ang="0">
                  <a:pos x="165" y="96"/>
                </a:cxn>
                <a:cxn ang="0">
                  <a:pos x="139" y="116"/>
                </a:cxn>
                <a:cxn ang="0">
                  <a:pos x="120" y="156"/>
                </a:cxn>
                <a:cxn ang="0">
                  <a:pos x="29" y="187"/>
                </a:cxn>
                <a:cxn ang="0">
                  <a:pos x="57" y="99"/>
                </a:cxn>
                <a:cxn ang="0">
                  <a:pos x="111" y="43"/>
                </a:cxn>
                <a:cxn ang="0">
                  <a:pos x="185" y="9"/>
                </a:cxn>
                <a:cxn ang="0">
                  <a:pos x="276" y="0"/>
                </a:cxn>
              </a:cxnLst>
              <a:rect l="0" t="0" r="r" b="b"/>
              <a:pathLst>
                <a:path w="514" h="697">
                  <a:moveTo>
                    <a:pt x="330" y="346"/>
                  </a:moveTo>
                  <a:lnTo>
                    <a:pt x="270" y="348"/>
                  </a:lnTo>
                  <a:lnTo>
                    <a:pt x="216" y="360"/>
                  </a:lnTo>
                  <a:lnTo>
                    <a:pt x="165" y="377"/>
                  </a:lnTo>
                  <a:lnTo>
                    <a:pt x="122" y="399"/>
                  </a:lnTo>
                  <a:lnTo>
                    <a:pt x="103" y="425"/>
                  </a:lnTo>
                  <a:lnTo>
                    <a:pt x="88" y="456"/>
                  </a:lnTo>
                  <a:lnTo>
                    <a:pt x="86" y="493"/>
                  </a:lnTo>
                  <a:lnTo>
                    <a:pt x="91" y="535"/>
                  </a:lnTo>
                  <a:lnTo>
                    <a:pt x="105" y="566"/>
                  </a:lnTo>
                  <a:lnTo>
                    <a:pt x="128" y="592"/>
                  </a:lnTo>
                  <a:lnTo>
                    <a:pt x="159" y="609"/>
                  </a:lnTo>
                  <a:lnTo>
                    <a:pt x="193" y="620"/>
                  </a:lnTo>
                  <a:lnTo>
                    <a:pt x="233" y="626"/>
                  </a:lnTo>
                  <a:lnTo>
                    <a:pt x="273" y="623"/>
                  </a:lnTo>
                  <a:lnTo>
                    <a:pt x="307" y="615"/>
                  </a:lnTo>
                  <a:lnTo>
                    <a:pt x="338" y="600"/>
                  </a:lnTo>
                  <a:lnTo>
                    <a:pt x="372" y="572"/>
                  </a:lnTo>
                  <a:lnTo>
                    <a:pt x="400" y="538"/>
                  </a:lnTo>
                  <a:lnTo>
                    <a:pt x="418" y="496"/>
                  </a:lnTo>
                  <a:lnTo>
                    <a:pt x="426" y="447"/>
                  </a:lnTo>
                  <a:lnTo>
                    <a:pt x="432" y="397"/>
                  </a:lnTo>
                  <a:lnTo>
                    <a:pt x="429" y="346"/>
                  </a:lnTo>
                  <a:lnTo>
                    <a:pt x="330" y="346"/>
                  </a:lnTo>
                  <a:close/>
                  <a:moveTo>
                    <a:pt x="276" y="0"/>
                  </a:moveTo>
                  <a:lnTo>
                    <a:pt x="327" y="3"/>
                  </a:lnTo>
                  <a:lnTo>
                    <a:pt x="372" y="12"/>
                  </a:lnTo>
                  <a:lnTo>
                    <a:pt x="412" y="28"/>
                  </a:lnTo>
                  <a:lnTo>
                    <a:pt x="446" y="51"/>
                  </a:lnTo>
                  <a:lnTo>
                    <a:pt x="474" y="82"/>
                  </a:lnTo>
                  <a:lnTo>
                    <a:pt x="494" y="119"/>
                  </a:lnTo>
                  <a:lnTo>
                    <a:pt x="505" y="164"/>
                  </a:lnTo>
                  <a:lnTo>
                    <a:pt x="508" y="218"/>
                  </a:lnTo>
                  <a:lnTo>
                    <a:pt x="508" y="566"/>
                  </a:lnTo>
                  <a:lnTo>
                    <a:pt x="511" y="606"/>
                  </a:lnTo>
                  <a:lnTo>
                    <a:pt x="514" y="643"/>
                  </a:lnTo>
                  <a:lnTo>
                    <a:pt x="514" y="677"/>
                  </a:lnTo>
                  <a:lnTo>
                    <a:pt x="435" y="677"/>
                  </a:lnTo>
                  <a:lnTo>
                    <a:pt x="432" y="581"/>
                  </a:lnTo>
                  <a:lnTo>
                    <a:pt x="429" y="581"/>
                  </a:lnTo>
                  <a:lnTo>
                    <a:pt x="423" y="589"/>
                  </a:lnTo>
                  <a:lnTo>
                    <a:pt x="418" y="603"/>
                  </a:lnTo>
                  <a:lnTo>
                    <a:pt x="406" y="617"/>
                  </a:lnTo>
                  <a:lnTo>
                    <a:pt x="392" y="629"/>
                  </a:lnTo>
                  <a:lnTo>
                    <a:pt x="369" y="646"/>
                  </a:lnTo>
                  <a:lnTo>
                    <a:pt x="344" y="663"/>
                  </a:lnTo>
                  <a:lnTo>
                    <a:pt x="315" y="677"/>
                  </a:lnTo>
                  <a:lnTo>
                    <a:pt x="284" y="688"/>
                  </a:lnTo>
                  <a:lnTo>
                    <a:pt x="250" y="694"/>
                  </a:lnTo>
                  <a:lnTo>
                    <a:pt x="219" y="697"/>
                  </a:lnTo>
                  <a:lnTo>
                    <a:pt x="174" y="694"/>
                  </a:lnTo>
                  <a:lnTo>
                    <a:pt x="134" y="682"/>
                  </a:lnTo>
                  <a:lnTo>
                    <a:pt x="97" y="665"/>
                  </a:lnTo>
                  <a:lnTo>
                    <a:pt x="63" y="643"/>
                  </a:lnTo>
                  <a:lnTo>
                    <a:pt x="37" y="615"/>
                  </a:lnTo>
                  <a:lnTo>
                    <a:pt x="17" y="578"/>
                  </a:lnTo>
                  <a:lnTo>
                    <a:pt x="3" y="538"/>
                  </a:lnTo>
                  <a:lnTo>
                    <a:pt x="0" y="493"/>
                  </a:lnTo>
                  <a:lnTo>
                    <a:pt x="3" y="450"/>
                  </a:lnTo>
                  <a:lnTo>
                    <a:pt x="15" y="411"/>
                  </a:lnTo>
                  <a:lnTo>
                    <a:pt x="37" y="377"/>
                  </a:lnTo>
                  <a:lnTo>
                    <a:pt x="63" y="348"/>
                  </a:lnTo>
                  <a:lnTo>
                    <a:pt x="94" y="323"/>
                  </a:lnTo>
                  <a:lnTo>
                    <a:pt x="131" y="303"/>
                  </a:lnTo>
                  <a:lnTo>
                    <a:pt x="165" y="292"/>
                  </a:lnTo>
                  <a:lnTo>
                    <a:pt x="202" y="283"/>
                  </a:lnTo>
                  <a:lnTo>
                    <a:pt x="242" y="278"/>
                  </a:lnTo>
                  <a:lnTo>
                    <a:pt x="278" y="275"/>
                  </a:lnTo>
                  <a:lnTo>
                    <a:pt x="429" y="275"/>
                  </a:lnTo>
                  <a:lnTo>
                    <a:pt x="429" y="213"/>
                  </a:lnTo>
                  <a:lnTo>
                    <a:pt x="420" y="164"/>
                  </a:lnTo>
                  <a:lnTo>
                    <a:pt x="406" y="128"/>
                  </a:lnTo>
                  <a:lnTo>
                    <a:pt x="383" y="102"/>
                  </a:lnTo>
                  <a:lnTo>
                    <a:pt x="355" y="85"/>
                  </a:lnTo>
                  <a:lnTo>
                    <a:pt x="318" y="77"/>
                  </a:lnTo>
                  <a:lnTo>
                    <a:pt x="273" y="71"/>
                  </a:lnTo>
                  <a:lnTo>
                    <a:pt x="244" y="74"/>
                  </a:lnTo>
                  <a:lnTo>
                    <a:pt x="213" y="77"/>
                  </a:lnTo>
                  <a:lnTo>
                    <a:pt x="188" y="85"/>
                  </a:lnTo>
                  <a:lnTo>
                    <a:pt x="165" y="96"/>
                  </a:lnTo>
                  <a:lnTo>
                    <a:pt x="151" y="105"/>
                  </a:lnTo>
                  <a:lnTo>
                    <a:pt x="139" y="116"/>
                  </a:lnTo>
                  <a:lnTo>
                    <a:pt x="131" y="130"/>
                  </a:lnTo>
                  <a:lnTo>
                    <a:pt x="120" y="156"/>
                  </a:lnTo>
                  <a:lnTo>
                    <a:pt x="111" y="187"/>
                  </a:lnTo>
                  <a:lnTo>
                    <a:pt x="29" y="187"/>
                  </a:lnTo>
                  <a:lnTo>
                    <a:pt x="40" y="139"/>
                  </a:lnTo>
                  <a:lnTo>
                    <a:pt x="57" y="99"/>
                  </a:lnTo>
                  <a:lnTo>
                    <a:pt x="83" y="68"/>
                  </a:lnTo>
                  <a:lnTo>
                    <a:pt x="111" y="43"/>
                  </a:lnTo>
                  <a:lnTo>
                    <a:pt x="145" y="23"/>
                  </a:lnTo>
                  <a:lnTo>
                    <a:pt x="185" y="9"/>
                  </a:lnTo>
                  <a:lnTo>
                    <a:pt x="227" y="3"/>
                  </a:lnTo>
                  <a:lnTo>
                    <a:pt x="27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Rectangle 8"/>
            <p:cNvSpPr>
              <a:spLocks noChangeArrowheads="1"/>
            </p:cNvSpPr>
            <p:nvPr/>
          </p:nvSpPr>
          <p:spPr bwMode="auto">
            <a:xfrm>
              <a:off x="5757" y="4051"/>
              <a:ext cx="79" cy="946"/>
            </a:xfrm>
            <a:prstGeom prst="rect">
              <a:avLst/>
            </a:prstGeom>
            <a:solidFill>
              <a:srgbClr val="000000"/>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9"/>
            <p:cNvSpPr>
              <a:spLocks/>
            </p:cNvSpPr>
            <p:nvPr/>
          </p:nvSpPr>
          <p:spPr bwMode="auto">
            <a:xfrm>
              <a:off x="6072" y="4164"/>
              <a:ext cx="369" cy="853"/>
            </a:xfrm>
            <a:custGeom>
              <a:avLst/>
              <a:gdLst/>
              <a:ahLst/>
              <a:cxnLst>
                <a:cxn ang="0">
                  <a:pos x="210" y="0"/>
                </a:cxn>
                <a:cxn ang="0">
                  <a:pos x="210" y="176"/>
                </a:cxn>
                <a:cxn ang="0">
                  <a:pos x="360" y="176"/>
                </a:cxn>
                <a:cxn ang="0">
                  <a:pos x="360" y="247"/>
                </a:cxn>
                <a:cxn ang="0">
                  <a:pos x="210" y="247"/>
                </a:cxn>
                <a:cxn ang="0">
                  <a:pos x="210" y="688"/>
                </a:cxn>
                <a:cxn ang="0">
                  <a:pos x="213" y="722"/>
                </a:cxn>
                <a:cxn ang="0">
                  <a:pos x="224" y="748"/>
                </a:cxn>
                <a:cxn ang="0">
                  <a:pos x="241" y="765"/>
                </a:cxn>
                <a:cxn ang="0">
                  <a:pos x="267" y="776"/>
                </a:cxn>
                <a:cxn ang="0">
                  <a:pos x="301" y="782"/>
                </a:cxn>
                <a:cxn ang="0">
                  <a:pos x="318" y="782"/>
                </a:cxn>
                <a:cxn ang="0">
                  <a:pos x="369" y="773"/>
                </a:cxn>
                <a:cxn ang="0">
                  <a:pos x="369" y="841"/>
                </a:cxn>
                <a:cxn ang="0">
                  <a:pos x="349" y="847"/>
                </a:cxn>
                <a:cxn ang="0">
                  <a:pos x="309" y="853"/>
                </a:cxn>
                <a:cxn ang="0">
                  <a:pos x="289" y="853"/>
                </a:cxn>
                <a:cxn ang="0">
                  <a:pos x="250" y="850"/>
                </a:cxn>
                <a:cxn ang="0">
                  <a:pos x="218" y="844"/>
                </a:cxn>
                <a:cxn ang="0">
                  <a:pos x="193" y="833"/>
                </a:cxn>
                <a:cxn ang="0">
                  <a:pos x="179" y="824"/>
                </a:cxn>
                <a:cxn ang="0">
                  <a:pos x="156" y="802"/>
                </a:cxn>
                <a:cxn ang="0">
                  <a:pos x="147" y="788"/>
                </a:cxn>
                <a:cxn ang="0">
                  <a:pos x="136" y="756"/>
                </a:cxn>
                <a:cxn ang="0">
                  <a:pos x="133" y="725"/>
                </a:cxn>
                <a:cxn ang="0">
                  <a:pos x="130" y="657"/>
                </a:cxn>
                <a:cxn ang="0">
                  <a:pos x="130" y="247"/>
                </a:cxn>
                <a:cxn ang="0">
                  <a:pos x="0" y="247"/>
                </a:cxn>
                <a:cxn ang="0">
                  <a:pos x="0" y="176"/>
                </a:cxn>
                <a:cxn ang="0">
                  <a:pos x="130" y="176"/>
                </a:cxn>
                <a:cxn ang="0">
                  <a:pos x="130" y="34"/>
                </a:cxn>
                <a:cxn ang="0">
                  <a:pos x="210" y="0"/>
                </a:cxn>
              </a:cxnLst>
              <a:rect l="0" t="0" r="r" b="b"/>
              <a:pathLst>
                <a:path w="369" h="853">
                  <a:moveTo>
                    <a:pt x="210" y="0"/>
                  </a:moveTo>
                  <a:lnTo>
                    <a:pt x="210" y="176"/>
                  </a:lnTo>
                  <a:lnTo>
                    <a:pt x="360" y="176"/>
                  </a:lnTo>
                  <a:lnTo>
                    <a:pt x="360" y="247"/>
                  </a:lnTo>
                  <a:lnTo>
                    <a:pt x="210" y="247"/>
                  </a:lnTo>
                  <a:lnTo>
                    <a:pt x="210" y="688"/>
                  </a:lnTo>
                  <a:lnTo>
                    <a:pt x="213" y="722"/>
                  </a:lnTo>
                  <a:lnTo>
                    <a:pt x="224" y="748"/>
                  </a:lnTo>
                  <a:lnTo>
                    <a:pt x="241" y="765"/>
                  </a:lnTo>
                  <a:lnTo>
                    <a:pt x="267" y="776"/>
                  </a:lnTo>
                  <a:lnTo>
                    <a:pt x="301" y="782"/>
                  </a:lnTo>
                  <a:lnTo>
                    <a:pt x="318" y="782"/>
                  </a:lnTo>
                  <a:lnTo>
                    <a:pt x="369" y="773"/>
                  </a:lnTo>
                  <a:lnTo>
                    <a:pt x="369" y="841"/>
                  </a:lnTo>
                  <a:lnTo>
                    <a:pt x="349" y="847"/>
                  </a:lnTo>
                  <a:lnTo>
                    <a:pt x="309" y="853"/>
                  </a:lnTo>
                  <a:lnTo>
                    <a:pt x="289" y="853"/>
                  </a:lnTo>
                  <a:lnTo>
                    <a:pt x="250" y="850"/>
                  </a:lnTo>
                  <a:lnTo>
                    <a:pt x="218" y="844"/>
                  </a:lnTo>
                  <a:lnTo>
                    <a:pt x="193" y="833"/>
                  </a:lnTo>
                  <a:lnTo>
                    <a:pt x="179" y="824"/>
                  </a:lnTo>
                  <a:lnTo>
                    <a:pt x="156" y="802"/>
                  </a:lnTo>
                  <a:lnTo>
                    <a:pt x="147" y="788"/>
                  </a:lnTo>
                  <a:lnTo>
                    <a:pt x="136" y="756"/>
                  </a:lnTo>
                  <a:lnTo>
                    <a:pt x="133" y="725"/>
                  </a:lnTo>
                  <a:lnTo>
                    <a:pt x="130" y="657"/>
                  </a:lnTo>
                  <a:lnTo>
                    <a:pt x="130" y="247"/>
                  </a:lnTo>
                  <a:lnTo>
                    <a:pt x="0" y="247"/>
                  </a:lnTo>
                  <a:lnTo>
                    <a:pt x="0" y="176"/>
                  </a:lnTo>
                  <a:lnTo>
                    <a:pt x="130" y="176"/>
                  </a:lnTo>
                  <a:lnTo>
                    <a:pt x="130" y="34"/>
                  </a:lnTo>
                  <a:lnTo>
                    <a:pt x="21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10"/>
            <p:cNvSpPr>
              <a:spLocks/>
            </p:cNvSpPr>
            <p:nvPr/>
          </p:nvSpPr>
          <p:spPr bwMode="auto">
            <a:xfrm>
              <a:off x="6682" y="4051"/>
              <a:ext cx="519" cy="946"/>
            </a:xfrm>
            <a:custGeom>
              <a:avLst/>
              <a:gdLst/>
              <a:ahLst/>
              <a:cxnLst>
                <a:cxn ang="0">
                  <a:pos x="0" y="0"/>
                </a:cxn>
                <a:cxn ang="0">
                  <a:pos x="79" y="0"/>
                </a:cxn>
                <a:cxn ang="0">
                  <a:pos x="79" y="388"/>
                </a:cxn>
                <a:cxn ang="0">
                  <a:pos x="82" y="388"/>
                </a:cxn>
                <a:cxn ang="0">
                  <a:pos x="108" y="351"/>
                </a:cxn>
                <a:cxn ang="0">
                  <a:pos x="136" y="320"/>
                </a:cxn>
                <a:cxn ang="0">
                  <a:pos x="170" y="297"/>
                </a:cxn>
                <a:cxn ang="0">
                  <a:pos x="207" y="281"/>
                </a:cxn>
                <a:cxn ang="0">
                  <a:pos x="244" y="272"/>
                </a:cxn>
                <a:cxn ang="0">
                  <a:pos x="286" y="269"/>
                </a:cxn>
                <a:cxn ang="0">
                  <a:pos x="338" y="272"/>
                </a:cxn>
                <a:cxn ang="0">
                  <a:pos x="380" y="283"/>
                </a:cxn>
                <a:cxn ang="0">
                  <a:pos x="414" y="300"/>
                </a:cxn>
                <a:cxn ang="0">
                  <a:pos x="442" y="320"/>
                </a:cxn>
                <a:cxn ang="0">
                  <a:pos x="465" y="346"/>
                </a:cxn>
                <a:cxn ang="0">
                  <a:pos x="485" y="371"/>
                </a:cxn>
                <a:cxn ang="0">
                  <a:pos x="508" y="431"/>
                </a:cxn>
                <a:cxn ang="0">
                  <a:pos x="513" y="462"/>
                </a:cxn>
                <a:cxn ang="0">
                  <a:pos x="519" y="490"/>
                </a:cxn>
                <a:cxn ang="0">
                  <a:pos x="519" y="946"/>
                </a:cxn>
                <a:cxn ang="0">
                  <a:pos x="440" y="946"/>
                </a:cxn>
                <a:cxn ang="0">
                  <a:pos x="440" y="521"/>
                </a:cxn>
                <a:cxn ang="0">
                  <a:pos x="434" y="467"/>
                </a:cxn>
                <a:cxn ang="0">
                  <a:pos x="420" y="425"/>
                </a:cxn>
                <a:cxn ang="0">
                  <a:pos x="394" y="388"/>
                </a:cxn>
                <a:cxn ang="0">
                  <a:pos x="360" y="363"/>
                </a:cxn>
                <a:cxn ang="0">
                  <a:pos x="318" y="346"/>
                </a:cxn>
                <a:cxn ang="0">
                  <a:pos x="267" y="340"/>
                </a:cxn>
                <a:cxn ang="0">
                  <a:pos x="221" y="346"/>
                </a:cxn>
                <a:cxn ang="0">
                  <a:pos x="184" y="360"/>
                </a:cxn>
                <a:cxn ang="0">
                  <a:pos x="150" y="382"/>
                </a:cxn>
                <a:cxn ang="0">
                  <a:pos x="125" y="411"/>
                </a:cxn>
                <a:cxn ang="0">
                  <a:pos x="105" y="445"/>
                </a:cxn>
                <a:cxn ang="0">
                  <a:pos x="91" y="482"/>
                </a:cxn>
                <a:cxn ang="0">
                  <a:pos x="82" y="524"/>
                </a:cxn>
                <a:cxn ang="0">
                  <a:pos x="79" y="566"/>
                </a:cxn>
                <a:cxn ang="0">
                  <a:pos x="79" y="946"/>
                </a:cxn>
                <a:cxn ang="0">
                  <a:pos x="0" y="946"/>
                </a:cxn>
                <a:cxn ang="0">
                  <a:pos x="0" y="0"/>
                </a:cxn>
              </a:cxnLst>
              <a:rect l="0" t="0" r="r" b="b"/>
              <a:pathLst>
                <a:path w="519" h="946">
                  <a:moveTo>
                    <a:pt x="0" y="0"/>
                  </a:moveTo>
                  <a:lnTo>
                    <a:pt x="79" y="0"/>
                  </a:lnTo>
                  <a:lnTo>
                    <a:pt x="79" y="388"/>
                  </a:lnTo>
                  <a:lnTo>
                    <a:pt x="82" y="388"/>
                  </a:lnTo>
                  <a:lnTo>
                    <a:pt x="108" y="351"/>
                  </a:lnTo>
                  <a:lnTo>
                    <a:pt x="136" y="320"/>
                  </a:lnTo>
                  <a:lnTo>
                    <a:pt x="170" y="297"/>
                  </a:lnTo>
                  <a:lnTo>
                    <a:pt x="207" y="281"/>
                  </a:lnTo>
                  <a:lnTo>
                    <a:pt x="244" y="272"/>
                  </a:lnTo>
                  <a:lnTo>
                    <a:pt x="286" y="269"/>
                  </a:lnTo>
                  <a:lnTo>
                    <a:pt x="338" y="272"/>
                  </a:lnTo>
                  <a:lnTo>
                    <a:pt x="380" y="283"/>
                  </a:lnTo>
                  <a:lnTo>
                    <a:pt x="414" y="300"/>
                  </a:lnTo>
                  <a:lnTo>
                    <a:pt x="442" y="320"/>
                  </a:lnTo>
                  <a:lnTo>
                    <a:pt x="465" y="346"/>
                  </a:lnTo>
                  <a:lnTo>
                    <a:pt x="485" y="371"/>
                  </a:lnTo>
                  <a:lnTo>
                    <a:pt x="508" y="431"/>
                  </a:lnTo>
                  <a:lnTo>
                    <a:pt x="513" y="462"/>
                  </a:lnTo>
                  <a:lnTo>
                    <a:pt x="519" y="490"/>
                  </a:lnTo>
                  <a:lnTo>
                    <a:pt x="519" y="946"/>
                  </a:lnTo>
                  <a:lnTo>
                    <a:pt x="440" y="946"/>
                  </a:lnTo>
                  <a:lnTo>
                    <a:pt x="440" y="521"/>
                  </a:lnTo>
                  <a:lnTo>
                    <a:pt x="434" y="467"/>
                  </a:lnTo>
                  <a:lnTo>
                    <a:pt x="420" y="425"/>
                  </a:lnTo>
                  <a:lnTo>
                    <a:pt x="394" y="388"/>
                  </a:lnTo>
                  <a:lnTo>
                    <a:pt x="360" y="363"/>
                  </a:lnTo>
                  <a:lnTo>
                    <a:pt x="318" y="346"/>
                  </a:lnTo>
                  <a:lnTo>
                    <a:pt x="267" y="340"/>
                  </a:lnTo>
                  <a:lnTo>
                    <a:pt x="221" y="346"/>
                  </a:lnTo>
                  <a:lnTo>
                    <a:pt x="184" y="360"/>
                  </a:lnTo>
                  <a:lnTo>
                    <a:pt x="150" y="382"/>
                  </a:lnTo>
                  <a:lnTo>
                    <a:pt x="125" y="411"/>
                  </a:lnTo>
                  <a:lnTo>
                    <a:pt x="105" y="445"/>
                  </a:lnTo>
                  <a:lnTo>
                    <a:pt x="91" y="482"/>
                  </a:lnTo>
                  <a:lnTo>
                    <a:pt x="82" y="524"/>
                  </a:lnTo>
                  <a:lnTo>
                    <a:pt x="79" y="566"/>
                  </a:lnTo>
                  <a:lnTo>
                    <a:pt x="79" y="946"/>
                  </a:lnTo>
                  <a:lnTo>
                    <a:pt x="0" y="946"/>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11"/>
            <p:cNvSpPr>
              <a:spLocks/>
            </p:cNvSpPr>
            <p:nvPr/>
          </p:nvSpPr>
          <p:spPr bwMode="auto">
            <a:xfrm>
              <a:off x="7388" y="4340"/>
              <a:ext cx="622" cy="909"/>
            </a:xfrm>
            <a:custGeom>
              <a:avLst/>
              <a:gdLst/>
              <a:ahLst/>
              <a:cxnLst>
                <a:cxn ang="0">
                  <a:pos x="0" y="0"/>
                </a:cxn>
                <a:cxn ang="0">
                  <a:pos x="94" y="0"/>
                </a:cxn>
                <a:cxn ang="0">
                  <a:pos x="318" y="549"/>
                </a:cxn>
                <a:cxn ang="0">
                  <a:pos x="537" y="0"/>
                </a:cxn>
                <a:cxn ang="0">
                  <a:pos x="622" y="0"/>
                </a:cxn>
                <a:cxn ang="0">
                  <a:pos x="259" y="909"/>
                </a:cxn>
                <a:cxn ang="0">
                  <a:pos x="173" y="909"/>
                </a:cxn>
                <a:cxn ang="0">
                  <a:pos x="273" y="657"/>
                </a:cxn>
                <a:cxn ang="0">
                  <a:pos x="0" y="0"/>
                </a:cxn>
              </a:cxnLst>
              <a:rect l="0" t="0" r="r" b="b"/>
              <a:pathLst>
                <a:path w="622" h="909">
                  <a:moveTo>
                    <a:pt x="0" y="0"/>
                  </a:moveTo>
                  <a:lnTo>
                    <a:pt x="94" y="0"/>
                  </a:lnTo>
                  <a:lnTo>
                    <a:pt x="318" y="549"/>
                  </a:lnTo>
                  <a:lnTo>
                    <a:pt x="537" y="0"/>
                  </a:lnTo>
                  <a:lnTo>
                    <a:pt x="622" y="0"/>
                  </a:lnTo>
                  <a:lnTo>
                    <a:pt x="259" y="909"/>
                  </a:lnTo>
                  <a:lnTo>
                    <a:pt x="173" y="909"/>
                  </a:lnTo>
                  <a:lnTo>
                    <a:pt x="273" y="65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Freeform 12"/>
            <p:cNvSpPr>
              <a:spLocks noEditPoints="1"/>
            </p:cNvSpPr>
            <p:nvPr/>
          </p:nvSpPr>
          <p:spPr bwMode="auto">
            <a:xfrm>
              <a:off x="1044" y="2472"/>
              <a:ext cx="2906" cy="2647"/>
            </a:xfrm>
            <a:custGeom>
              <a:avLst/>
              <a:gdLst/>
              <a:ahLst/>
              <a:cxnLst>
                <a:cxn ang="0">
                  <a:pos x="968" y="2372"/>
                </a:cxn>
                <a:cxn ang="0">
                  <a:pos x="2698" y="22"/>
                </a:cxn>
                <a:cxn ang="0">
                  <a:pos x="2835" y="56"/>
                </a:cxn>
                <a:cxn ang="0">
                  <a:pos x="2903" y="127"/>
                </a:cxn>
                <a:cxn ang="0">
                  <a:pos x="2874" y="223"/>
                </a:cxn>
                <a:cxn ang="0">
                  <a:pos x="2789" y="249"/>
                </a:cxn>
                <a:cxn ang="0">
                  <a:pos x="2713" y="223"/>
                </a:cxn>
                <a:cxn ang="0">
                  <a:pos x="2616" y="203"/>
                </a:cxn>
                <a:cxn ang="0">
                  <a:pos x="2605" y="201"/>
                </a:cxn>
                <a:cxn ang="0">
                  <a:pos x="2559" y="198"/>
                </a:cxn>
                <a:cxn ang="0">
                  <a:pos x="2386" y="198"/>
                </a:cxn>
                <a:cxn ang="0">
                  <a:pos x="2358" y="201"/>
                </a:cxn>
                <a:cxn ang="0">
                  <a:pos x="2176" y="249"/>
                </a:cxn>
                <a:cxn ang="0">
                  <a:pos x="2165" y="251"/>
                </a:cxn>
                <a:cxn ang="0">
                  <a:pos x="2103" y="285"/>
                </a:cxn>
                <a:cxn ang="0">
                  <a:pos x="2029" y="331"/>
                </a:cxn>
                <a:cxn ang="0">
                  <a:pos x="2015" y="342"/>
                </a:cxn>
                <a:cxn ang="0">
                  <a:pos x="1912" y="441"/>
                </a:cxn>
                <a:cxn ang="0">
                  <a:pos x="1901" y="458"/>
                </a:cxn>
                <a:cxn ang="0">
                  <a:pos x="1881" y="484"/>
                </a:cxn>
                <a:cxn ang="0">
                  <a:pos x="1796" y="634"/>
                </a:cxn>
                <a:cxn ang="0">
                  <a:pos x="1788" y="651"/>
                </a:cxn>
                <a:cxn ang="0">
                  <a:pos x="1782" y="662"/>
                </a:cxn>
                <a:cxn ang="0">
                  <a:pos x="1745" y="778"/>
                </a:cxn>
                <a:cxn ang="0">
                  <a:pos x="1697" y="996"/>
                </a:cxn>
                <a:cxn ang="0">
                  <a:pos x="1691" y="1027"/>
                </a:cxn>
                <a:cxn ang="0">
                  <a:pos x="1677" y="1214"/>
                </a:cxn>
                <a:cxn ang="0">
                  <a:pos x="1632" y="1772"/>
                </a:cxn>
                <a:cxn ang="0">
                  <a:pos x="1504" y="2126"/>
                </a:cxn>
                <a:cxn ang="0">
                  <a:pos x="1297" y="2389"/>
                </a:cxn>
                <a:cxn ang="0">
                  <a:pos x="1013" y="2562"/>
                </a:cxn>
                <a:cxn ang="0">
                  <a:pos x="692" y="2638"/>
                </a:cxn>
                <a:cxn ang="0">
                  <a:pos x="253" y="2624"/>
                </a:cxn>
                <a:cxn ang="0">
                  <a:pos x="37" y="2567"/>
                </a:cxn>
                <a:cxn ang="0">
                  <a:pos x="3" y="2465"/>
                </a:cxn>
                <a:cxn ang="0">
                  <a:pos x="85" y="2395"/>
                </a:cxn>
                <a:cxn ang="0">
                  <a:pos x="219" y="2423"/>
                </a:cxn>
                <a:cxn ang="0">
                  <a:pos x="321" y="2440"/>
                </a:cxn>
                <a:cxn ang="0">
                  <a:pos x="332" y="2440"/>
                </a:cxn>
                <a:cxn ang="0">
                  <a:pos x="460" y="2451"/>
                </a:cxn>
                <a:cxn ang="0">
                  <a:pos x="684" y="2446"/>
                </a:cxn>
                <a:cxn ang="0">
                  <a:pos x="715" y="2443"/>
                </a:cxn>
                <a:cxn ang="0">
                  <a:pos x="846" y="2414"/>
                </a:cxn>
                <a:cxn ang="0">
                  <a:pos x="959" y="2375"/>
                </a:cxn>
                <a:cxn ang="0">
                  <a:pos x="962" y="2375"/>
                </a:cxn>
                <a:cxn ang="0">
                  <a:pos x="973" y="2369"/>
                </a:cxn>
                <a:cxn ang="0">
                  <a:pos x="1005" y="2355"/>
                </a:cxn>
                <a:cxn ang="0">
                  <a:pos x="1127" y="2278"/>
                </a:cxn>
                <a:cxn ang="0">
                  <a:pos x="1146" y="2264"/>
                </a:cxn>
                <a:cxn ang="0">
                  <a:pos x="1260" y="2148"/>
                </a:cxn>
                <a:cxn ang="0">
                  <a:pos x="1268" y="2134"/>
                </a:cxn>
                <a:cxn ang="0">
                  <a:pos x="1291" y="2106"/>
                </a:cxn>
                <a:cxn ang="0">
                  <a:pos x="1371" y="1956"/>
                </a:cxn>
                <a:cxn ang="0">
                  <a:pos x="1373" y="1953"/>
                </a:cxn>
                <a:cxn ang="0">
                  <a:pos x="1388" y="1919"/>
                </a:cxn>
                <a:cxn ang="0">
                  <a:pos x="1410" y="1851"/>
                </a:cxn>
                <a:cxn ang="0">
                  <a:pos x="1459" y="1642"/>
                </a:cxn>
                <a:cxn ang="0">
                  <a:pos x="1476" y="1449"/>
                </a:cxn>
                <a:cxn ang="0">
                  <a:pos x="1501" y="999"/>
                </a:cxn>
                <a:cxn ang="0">
                  <a:pos x="1578" y="659"/>
                </a:cxn>
                <a:cxn ang="0">
                  <a:pos x="1737" y="356"/>
                </a:cxn>
                <a:cxn ang="0">
                  <a:pos x="1986" y="127"/>
                </a:cxn>
                <a:cxn ang="0">
                  <a:pos x="2301" y="14"/>
                </a:cxn>
              </a:cxnLst>
              <a:rect l="0" t="0" r="r" b="b"/>
              <a:pathLst>
                <a:path w="2906" h="2647">
                  <a:moveTo>
                    <a:pt x="968" y="2372"/>
                  </a:moveTo>
                  <a:lnTo>
                    <a:pt x="959" y="2375"/>
                  </a:lnTo>
                  <a:lnTo>
                    <a:pt x="968" y="2372"/>
                  </a:lnTo>
                  <a:close/>
                  <a:moveTo>
                    <a:pt x="2514" y="0"/>
                  </a:moveTo>
                  <a:lnTo>
                    <a:pt x="2619" y="8"/>
                  </a:lnTo>
                  <a:lnTo>
                    <a:pt x="2698" y="22"/>
                  </a:lnTo>
                  <a:lnTo>
                    <a:pt x="2778" y="39"/>
                  </a:lnTo>
                  <a:lnTo>
                    <a:pt x="2806" y="45"/>
                  </a:lnTo>
                  <a:lnTo>
                    <a:pt x="2835" y="56"/>
                  </a:lnTo>
                  <a:lnTo>
                    <a:pt x="2860" y="67"/>
                  </a:lnTo>
                  <a:lnTo>
                    <a:pt x="2889" y="96"/>
                  </a:lnTo>
                  <a:lnTo>
                    <a:pt x="2903" y="127"/>
                  </a:lnTo>
                  <a:lnTo>
                    <a:pt x="2906" y="164"/>
                  </a:lnTo>
                  <a:lnTo>
                    <a:pt x="2894" y="201"/>
                  </a:lnTo>
                  <a:lnTo>
                    <a:pt x="2874" y="223"/>
                  </a:lnTo>
                  <a:lnTo>
                    <a:pt x="2849" y="240"/>
                  </a:lnTo>
                  <a:lnTo>
                    <a:pt x="2818" y="249"/>
                  </a:lnTo>
                  <a:lnTo>
                    <a:pt x="2789" y="249"/>
                  </a:lnTo>
                  <a:lnTo>
                    <a:pt x="2761" y="234"/>
                  </a:lnTo>
                  <a:lnTo>
                    <a:pt x="2749" y="232"/>
                  </a:lnTo>
                  <a:lnTo>
                    <a:pt x="2713" y="223"/>
                  </a:lnTo>
                  <a:lnTo>
                    <a:pt x="2679" y="215"/>
                  </a:lnTo>
                  <a:lnTo>
                    <a:pt x="2642" y="206"/>
                  </a:lnTo>
                  <a:lnTo>
                    <a:pt x="2616" y="203"/>
                  </a:lnTo>
                  <a:lnTo>
                    <a:pt x="2619" y="203"/>
                  </a:lnTo>
                  <a:lnTo>
                    <a:pt x="2610" y="203"/>
                  </a:lnTo>
                  <a:lnTo>
                    <a:pt x="2605" y="201"/>
                  </a:lnTo>
                  <a:lnTo>
                    <a:pt x="2591" y="201"/>
                  </a:lnTo>
                  <a:lnTo>
                    <a:pt x="2585" y="198"/>
                  </a:lnTo>
                  <a:lnTo>
                    <a:pt x="2559" y="198"/>
                  </a:lnTo>
                  <a:lnTo>
                    <a:pt x="2540" y="195"/>
                  </a:lnTo>
                  <a:lnTo>
                    <a:pt x="2415" y="195"/>
                  </a:lnTo>
                  <a:lnTo>
                    <a:pt x="2386" y="198"/>
                  </a:lnTo>
                  <a:lnTo>
                    <a:pt x="2372" y="198"/>
                  </a:lnTo>
                  <a:lnTo>
                    <a:pt x="2361" y="201"/>
                  </a:lnTo>
                  <a:lnTo>
                    <a:pt x="2358" y="201"/>
                  </a:lnTo>
                  <a:lnTo>
                    <a:pt x="2247" y="223"/>
                  </a:lnTo>
                  <a:lnTo>
                    <a:pt x="2219" y="232"/>
                  </a:lnTo>
                  <a:lnTo>
                    <a:pt x="2176" y="249"/>
                  </a:lnTo>
                  <a:lnTo>
                    <a:pt x="2165" y="254"/>
                  </a:lnTo>
                  <a:lnTo>
                    <a:pt x="2168" y="251"/>
                  </a:lnTo>
                  <a:lnTo>
                    <a:pt x="2165" y="251"/>
                  </a:lnTo>
                  <a:lnTo>
                    <a:pt x="2162" y="254"/>
                  </a:lnTo>
                  <a:lnTo>
                    <a:pt x="2156" y="257"/>
                  </a:lnTo>
                  <a:lnTo>
                    <a:pt x="2103" y="285"/>
                  </a:lnTo>
                  <a:lnTo>
                    <a:pt x="2049" y="317"/>
                  </a:lnTo>
                  <a:lnTo>
                    <a:pt x="2040" y="322"/>
                  </a:lnTo>
                  <a:lnTo>
                    <a:pt x="2029" y="331"/>
                  </a:lnTo>
                  <a:lnTo>
                    <a:pt x="2023" y="334"/>
                  </a:lnTo>
                  <a:lnTo>
                    <a:pt x="2020" y="339"/>
                  </a:lnTo>
                  <a:lnTo>
                    <a:pt x="2015" y="342"/>
                  </a:lnTo>
                  <a:lnTo>
                    <a:pt x="2012" y="345"/>
                  </a:lnTo>
                  <a:lnTo>
                    <a:pt x="1964" y="387"/>
                  </a:lnTo>
                  <a:lnTo>
                    <a:pt x="1912" y="441"/>
                  </a:lnTo>
                  <a:lnTo>
                    <a:pt x="1912" y="444"/>
                  </a:lnTo>
                  <a:lnTo>
                    <a:pt x="1904" y="452"/>
                  </a:lnTo>
                  <a:lnTo>
                    <a:pt x="1901" y="458"/>
                  </a:lnTo>
                  <a:lnTo>
                    <a:pt x="1895" y="464"/>
                  </a:lnTo>
                  <a:lnTo>
                    <a:pt x="1890" y="472"/>
                  </a:lnTo>
                  <a:lnTo>
                    <a:pt x="1881" y="484"/>
                  </a:lnTo>
                  <a:lnTo>
                    <a:pt x="1839" y="552"/>
                  </a:lnTo>
                  <a:lnTo>
                    <a:pt x="1802" y="622"/>
                  </a:lnTo>
                  <a:lnTo>
                    <a:pt x="1796" y="634"/>
                  </a:lnTo>
                  <a:lnTo>
                    <a:pt x="1790" y="648"/>
                  </a:lnTo>
                  <a:lnTo>
                    <a:pt x="1790" y="651"/>
                  </a:lnTo>
                  <a:lnTo>
                    <a:pt x="1788" y="651"/>
                  </a:lnTo>
                  <a:lnTo>
                    <a:pt x="1788" y="653"/>
                  </a:lnTo>
                  <a:lnTo>
                    <a:pt x="1785" y="656"/>
                  </a:lnTo>
                  <a:lnTo>
                    <a:pt x="1782" y="662"/>
                  </a:lnTo>
                  <a:lnTo>
                    <a:pt x="1779" y="676"/>
                  </a:lnTo>
                  <a:lnTo>
                    <a:pt x="1773" y="690"/>
                  </a:lnTo>
                  <a:lnTo>
                    <a:pt x="1745" y="778"/>
                  </a:lnTo>
                  <a:lnTo>
                    <a:pt x="1717" y="880"/>
                  </a:lnTo>
                  <a:lnTo>
                    <a:pt x="1697" y="985"/>
                  </a:lnTo>
                  <a:lnTo>
                    <a:pt x="1697" y="996"/>
                  </a:lnTo>
                  <a:lnTo>
                    <a:pt x="1694" y="1010"/>
                  </a:lnTo>
                  <a:lnTo>
                    <a:pt x="1694" y="1024"/>
                  </a:lnTo>
                  <a:lnTo>
                    <a:pt x="1691" y="1027"/>
                  </a:lnTo>
                  <a:lnTo>
                    <a:pt x="1691" y="1033"/>
                  </a:lnTo>
                  <a:lnTo>
                    <a:pt x="1685" y="1092"/>
                  </a:lnTo>
                  <a:lnTo>
                    <a:pt x="1677" y="1214"/>
                  </a:lnTo>
                  <a:lnTo>
                    <a:pt x="1671" y="1477"/>
                  </a:lnTo>
                  <a:lnTo>
                    <a:pt x="1657" y="1627"/>
                  </a:lnTo>
                  <a:lnTo>
                    <a:pt x="1632" y="1772"/>
                  </a:lnTo>
                  <a:lnTo>
                    <a:pt x="1595" y="1916"/>
                  </a:lnTo>
                  <a:lnTo>
                    <a:pt x="1555" y="2024"/>
                  </a:lnTo>
                  <a:lnTo>
                    <a:pt x="1504" y="2126"/>
                  </a:lnTo>
                  <a:lnTo>
                    <a:pt x="1444" y="2219"/>
                  </a:lnTo>
                  <a:lnTo>
                    <a:pt x="1376" y="2307"/>
                  </a:lnTo>
                  <a:lnTo>
                    <a:pt x="1297" y="2389"/>
                  </a:lnTo>
                  <a:lnTo>
                    <a:pt x="1209" y="2460"/>
                  </a:lnTo>
                  <a:lnTo>
                    <a:pt x="1115" y="2516"/>
                  </a:lnTo>
                  <a:lnTo>
                    <a:pt x="1013" y="2562"/>
                  </a:lnTo>
                  <a:lnTo>
                    <a:pt x="911" y="2596"/>
                  </a:lnTo>
                  <a:lnTo>
                    <a:pt x="803" y="2621"/>
                  </a:lnTo>
                  <a:lnTo>
                    <a:pt x="692" y="2638"/>
                  </a:lnTo>
                  <a:lnTo>
                    <a:pt x="545" y="2647"/>
                  </a:lnTo>
                  <a:lnTo>
                    <a:pt x="397" y="2641"/>
                  </a:lnTo>
                  <a:lnTo>
                    <a:pt x="253" y="2624"/>
                  </a:lnTo>
                  <a:lnTo>
                    <a:pt x="159" y="2610"/>
                  </a:lnTo>
                  <a:lnTo>
                    <a:pt x="71" y="2584"/>
                  </a:lnTo>
                  <a:lnTo>
                    <a:pt x="37" y="2567"/>
                  </a:lnTo>
                  <a:lnTo>
                    <a:pt x="11" y="2539"/>
                  </a:lnTo>
                  <a:lnTo>
                    <a:pt x="0" y="2505"/>
                  </a:lnTo>
                  <a:lnTo>
                    <a:pt x="3" y="2465"/>
                  </a:lnTo>
                  <a:lnTo>
                    <a:pt x="20" y="2431"/>
                  </a:lnTo>
                  <a:lnTo>
                    <a:pt x="48" y="2409"/>
                  </a:lnTo>
                  <a:lnTo>
                    <a:pt x="85" y="2395"/>
                  </a:lnTo>
                  <a:lnTo>
                    <a:pt x="122" y="2397"/>
                  </a:lnTo>
                  <a:lnTo>
                    <a:pt x="170" y="2412"/>
                  </a:lnTo>
                  <a:lnTo>
                    <a:pt x="219" y="2423"/>
                  </a:lnTo>
                  <a:lnTo>
                    <a:pt x="253" y="2429"/>
                  </a:lnTo>
                  <a:lnTo>
                    <a:pt x="290" y="2434"/>
                  </a:lnTo>
                  <a:lnTo>
                    <a:pt x="321" y="2440"/>
                  </a:lnTo>
                  <a:lnTo>
                    <a:pt x="335" y="2443"/>
                  </a:lnTo>
                  <a:lnTo>
                    <a:pt x="326" y="2440"/>
                  </a:lnTo>
                  <a:lnTo>
                    <a:pt x="332" y="2440"/>
                  </a:lnTo>
                  <a:lnTo>
                    <a:pt x="341" y="2443"/>
                  </a:lnTo>
                  <a:lnTo>
                    <a:pt x="355" y="2443"/>
                  </a:lnTo>
                  <a:lnTo>
                    <a:pt x="460" y="2451"/>
                  </a:lnTo>
                  <a:lnTo>
                    <a:pt x="568" y="2454"/>
                  </a:lnTo>
                  <a:lnTo>
                    <a:pt x="624" y="2451"/>
                  </a:lnTo>
                  <a:lnTo>
                    <a:pt x="684" y="2446"/>
                  </a:lnTo>
                  <a:lnTo>
                    <a:pt x="698" y="2446"/>
                  </a:lnTo>
                  <a:lnTo>
                    <a:pt x="701" y="2443"/>
                  </a:lnTo>
                  <a:lnTo>
                    <a:pt x="715" y="2443"/>
                  </a:lnTo>
                  <a:lnTo>
                    <a:pt x="726" y="2440"/>
                  </a:lnTo>
                  <a:lnTo>
                    <a:pt x="783" y="2429"/>
                  </a:lnTo>
                  <a:lnTo>
                    <a:pt x="846" y="2414"/>
                  </a:lnTo>
                  <a:lnTo>
                    <a:pt x="905" y="2397"/>
                  </a:lnTo>
                  <a:lnTo>
                    <a:pt x="953" y="2378"/>
                  </a:lnTo>
                  <a:lnTo>
                    <a:pt x="959" y="2375"/>
                  </a:lnTo>
                  <a:lnTo>
                    <a:pt x="956" y="2378"/>
                  </a:lnTo>
                  <a:lnTo>
                    <a:pt x="959" y="2378"/>
                  </a:lnTo>
                  <a:lnTo>
                    <a:pt x="962" y="2375"/>
                  </a:lnTo>
                  <a:lnTo>
                    <a:pt x="965" y="2375"/>
                  </a:lnTo>
                  <a:lnTo>
                    <a:pt x="970" y="2372"/>
                  </a:lnTo>
                  <a:lnTo>
                    <a:pt x="973" y="2369"/>
                  </a:lnTo>
                  <a:lnTo>
                    <a:pt x="976" y="2369"/>
                  </a:lnTo>
                  <a:lnTo>
                    <a:pt x="990" y="2361"/>
                  </a:lnTo>
                  <a:lnTo>
                    <a:pt x="1005" y="2355"/>
                  </a:lnTo>
                  <a:lnTo>
                    <a:pt x="1064" y="2324"/>
                  </a:lnTo>
                  <a:lnTo>
                    <a:pt x="1118" y="2284"/>
                  </a:lnTo>
                  <a:lnTo>
                    <a:pt x="1127" y="2278"/>
                  </a:lnTo>
                  <a:lnTo>
                    <a:pt x="1129" y="2276"/>
                  </a:lnTo>
                  <a:lnTo>
                    <a:pt x="1135" y="2273"/>
                  </a:lnTo>
                  <a:lnTo>
                    <a:pt x="1146" y="2264"/>
                  </a:lnTo>
                  <a:lnTo>
                    <a:pt x="1161" y="2253"/>
                  </a:lnTo>
                  <a:lnTo>
                    <a:pt x="1209" y="2205"/>
                  </a:lnTo>
                  <a:lnTo>
                    <a:pt x="1260" y="2148"/>
                  </a:lnTo>
                  <a:lnTo>
                    <a:pt x="1263" y="2145"/>
                  </a:lnTo>
                  <a:lnTo>
                    <a:pt x="1260" y="2151"/>
                  </a:lnTo>
                  <a:lnTo>
                    <a:pt x="1268" y="2134"/>
                  </a:lnTo>
                  <a:lnTo>
                    <a:pt x="1277" y="2126"/>
                  </a:lnTo>
                  <a:lnTo>
                    <a:pt x="1283" y="2114"/>
                  </a:lnTo>
                  <a:lnTo>
                    <a:pt x="1291" y="2106"/>
                  </a:lnTo>
                  <a:lnTo>
                    <a:pt x="1334" y="2035"/>
                  </a:lnTo>
                  <a:lnTo>
                    <a:pt x="1371" y="1961"/>
                  </a:lnTo>
                  <a:lnTo>
                    <a:pt x="1371" y="1956"/>
                  </a:lnTo>
                  <a:lnTo>
                    <a:pt x="1376" y="1950"/>
                  </a:lnTo>
                  <a:lnTo>
                    <a:pt x="1376" y="1947"/>
                  </a:lnTo>
                  <a:lnTo>
                    <a:pt x="1373" y="1953"/>
                  </a:lnTo>
                  <a:lnTo>
                    <a:pt x="1376" y="1944"/>
                  </a:lnTo>
                  <a:lnTo>
                    <a:pt x="1382" y="1933"/>
                  </a:lnTo>
                  <a:lnTo>
                    <a:pt x="1388" y="1919"/>
                  </a:lnTo>
                  <a:lnTo>
                    <a:pt x="1393" y="1908"/>
                  </a:lnTo>
                  <a:lnTo>
                    <a:pt x="1396" y="1893"/>
                  </a:lnTo>
                  <a:lnTo>
                    <a:pt x="1410" y="1851"/>
                  </a:lnTo>
                  <a:lnTo>
                    <a:pt x="1424" y="1806"/>
                  </a:lnTo>
                  <a:lnTo>
                    <a:pt x="1459" y="1653"/>
                  </a:lnTo>
                  <a:lnTo>
                    <a:pt x="1459" y="1642"/>
                  </a:lnTo>
                  <a:lnTo>
                    <a:pt x="1461" y="1627"/>
                  </a:lnTo>
                  <a:lnTo>
                    <a:pt x="1461" y="1619"/>
                  </a:lnTo>
                  <a:lnTo>
                    <a:pt x="1476" y="1449"/>
                  </a:lnTo>
                  <a:lnTo>
                    <a:pt x="1481" y="1279"/>
                  </a:lnTo>
                  <a:lnTo>
                    <a:pt x="1490" y="1112"/>
                  </a:lnTo>
                  <a:lnTo>
                    <a:pt x="1501" y="999"/>
                  </a:lnTo>
                  <a:lnTo>
                    <a:pt x="1521" y="886"/>
                  </a:lnTo>
                  <a:lnTo>
                    <a:pt x="1544" y="770"/>
                  </a:lnTo>
                  <a:lnTo>
                    <a:pt x="1578" y="659"/>
                  </a:lnTo>
                  <a:lnTo>
                    <a:pt x="1620" y="552"/>
                  </a:lnTo>
                  <a:lnTo>
                    <a:pt x="1671" y="452"/>
                  </a:lnTo>
                  <a:lnTo>
                    <a:pt x="1737" y="356"/>
                  </a:lnTo>
                  <a:lnTo>
                    <a:pt x="1810" y="268"/>
                  </a:lnTo>
                  <a:lnTo>
                    <a:pt x="1895" y="192"/>
                  </a:lnTo>
                  <a:lnTo>
                    <a:pt x="1986" y="127"/>
                  </a:lnTo>
                  <a:lnTo>
                    <a:pt x="2088" y="76"/>
                  </a:lnTo>
                  <a:lnTo>
                    <a:pt x="2196" y="36"/>
                  </a:lnTo>
                  <a:lnTo>
                    <a:pt x="2301" y="14"/>
                  </a:lnTo>
                  <a:lnTo>
                    <a:pt x="2406" y="2"/>
                  </a:lnTo>
                  <a:lnTo>
                    <a:pt x="2514" y="0"/>
                  </a:lnTo>
                  <a:close/>
                </a:path>
              </a:pathLst>
            </a:custGeom>
            <a:solidFill>
              <a:srgbClr val="004A00"/>
            </a:solidFill>
            <a:ln w="0">
              <a:solidFill>
                <a:srgbClr val="004A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 name="Freeform 13"/>
            <p:cNvSpPr>
              <a:spLocks noEditPoints="1"/>
            </p:cNvSpPr>
            <p:nvPr/>
          </p:nvSpPr>
          <p:spPr bwMode="auto">
            <a:xfrm>
              <a:off x="573" y="745"/>
              <a:ext cx="1368" cy="3898"/>
            </a:xfrm>
            <a:custGeom>
              <a:avLst/>
              <a:gdLst/>
              <a:ahLst/>
              <a:cxnLst>
                <a:cxn ang="0">
                  <a:pos x="925" y="1576"/>
                </a:cxn>
                <a:cxn ang="0">
                  <a:pos x="925" y="1579"/>
                </a:cxn>
                <a:cxn ang="0">
                  <a:pos x="919" y="1576"/>
                </a:cxn>
                <a:cxn ang="0">
                  <a:pos x="570" y="1225"/>
                </a:cxn>
                <a:cxn ang="0">
                  <a:pos x="570" y="1228"/>
                </a:cxn>
                <a:cxn ang="0">
                  <a:pos x="97" y="0"/>
                </a:cxn>
                <a:cxn ang="0">
                  <a:pos x="151" y="14"/>
                </a:cxn>
                <a:cxn ang="0">
                  <a:pos x="187" y="59"/>
                </a:cxn>
                <a:cxn ang="0">
                  <a:pos x="196" y="203"/>
                </a:cxn>
                <a:cxn ang="0">
                  <a:pos x="210" y="370"/>
                </a:cxn>
                <a:cxn ang="0">
                  <a:pos x="213" y="390"/>
                </a:cxn>
                <a:cxn ang="0">
                  <a:pos x="216" y="404"/>
                </a:cxn>
                <a:cxn ang="0">
                  <a:pos x="256" y="591"/>
                </a:cxn>
                <a:cxn ang="0">
                  <a:pos x="315" y="775"/>
                </a:cxn>
                <a:cxn ang="0">
                  <a:pos x="329" y="815"/>
                </a:cxn>
                <a:cxn ang="0">
                  <a:pos x="414" y="988"/>
                </a:cxn>
                <a:cxn ang="0">
                  <a:pos x="551" y="1200"/>
                </a:cxn>
                <a:cxn ang="0">
                  <a:pos x="565" y="1220"/>
                </a:cxn>
                <a:cxn ang="0">
                  <a:pos x="582" y="1240"/>
                </a:cxn>
                <a:cxn ang="0">
                  <a:pos x="585" y="1245"/>
                </a:cxn>
                <a:cxn ang="0">
                  <a:pos x="678" y="1353"/>
                </a:cxn>
                <a:cxn ang="0">
                  <a:pos x="911" y="1568"/>
                </a:cxn>
                <a:cxn ang="0">
                  <a:pos x="922" y="1576"/>
                </a:cxn>
                <a:cxn ang="0">
                  <a:pos x="925" y="1582"/>
                </a:cxn>
                <a:cxn ang="0">
                  <a:pos x="936" y="1588"/>
                </a:cxn>
                <a:cxn ang="0">
                  <a:pos x="956" y="1602"/>
                </a:cxn>
                <a:cxn ang="0">
                  <a:pos x="1107" y="1704"/>
                </a:cxn>
                <a:cxn ang="0">
                  <a:pos x="1280" y="1800"/>
                </a:cxn>
                <a:cxn ang="0">
                  <a:pos x="1297" y="1806"/>
                </a:cxn>
                <a:cxn ang="0">
                  <a:pos x="1305" y="1809"/>
                </a:cxn>
                <a:cxn ang="0">
                  <a:pos x="1325" y="1820"/>
                </a:cxn>
                <a:cxn ang="0">
                  <a:pos x="1362" y="1868"/>
                </a:cxn>
                <a:cxn ang="0">
                  <a:pos x="1368" y="3804"/>
                </a:cxn>
                <a:cxn ang="0">
                  <a:pos x="1348" y="3864"/>
                </a:cxn>
                <a:cxn ang="0">
                  <a:pos x="1300" y="3895"/>
                </a:cxn>
                <a:cxn ang="0">
                  <a:pos x="1243" y="3895"/>
                </a:cxn>
                <a:cxn ang="0">
                  <a:pos x="1195" y="3864"/>
                </a:cxn>
                <a:cxn ang="0">
                  <a:pos x="1175" y="3804"/>
                </a:cxn>
                <a:cxn ang="0">
                  <a:pos x="1121" y="1936"/>
                </a:cxn>
                <a:cxn ang="0">
                  <a:pos x="883" y="1792"/>
                </a:cxn>
                <a:cxn ang="0">
                  <a:pos x="667" y="1616"/>
                </a:cxn>
                <a:cxn ang="0">
                  <a:pos x="460" y="1401"/>
                </a:cxn>
                <a:cxn ang="0">
                  <a:pos x="287" y="1155"/>
                </a:cxn>
                <a:cxn ang="0">
                  <a:pos x="148" y="877"/>
                </a:cxn>
                <a:cxn ang="0">
                  <a:pos x="51" y="571"/>
                </a:cxn>
                <a:cxn ang="0">
                  <a:pos x="6" y="254"/>
                </a:cxn>
                <a:cxn ang="0">
                  <a:pos x="6" y="59"/>
                </a:cxn>
                <a:cxn ang="0">
                  <a:pos x="43" y="14"/>
                </a:cxn>
                <a:cxn ang="0">
                  <a:pos x="97" y="0"/>
                </a:cxn>
              </a:cxnLst>
              <a:rect l="0" t="0" r="r" b="b"/>
              <a:pathLst>
                <a:path w="1368" h="3898">
                  <a:moveTo>
                    <a:pt x="919" y="1574"/>
                  </a:moveTo>
                  <a:lnTo>
                    <a:pt x="925" y="1576"/>
                  </a:lnTo>
                  <a:lnTo>
                    <a:pt x="931" y="1582"/>
                  </a:lnTo>
                  <a:lnTo>
                    <a:pt x="925" y="1579"/>
                  </a:lnTo>
                  <a:lnTo>
                    <a:pt x="922" y="1576"/>
                  </a:lnTo>
                  <a:lnTo>
                    <a:pt x="919" y="1576"/>
                  </a:lnTo>
                  <a:lnTo>
                    <a:pt x="919" y="1574"/>
                  </a:lnTo>
                  <a:close/>
                  <a:moveTo>
                    <a:pt x="570" y="1225"/>
                  </a:moveTo>
                  <a:lnTo>
                    <a:pt x="573" y="1231"/>
                  </a:lnTo>
                  <a:lnTo>
                    <a:pt x="570" y="1228"/>
                  </a:lnTo>
                  <a:lnTo>
                    <a:pt x="570" y="1225"/>
                  </a:lnTo>
                  <a:close/>
                  <a:moveTo>
                    <a:pt x="97" y="0"/>
                  </a:moveTo>
                  <a:lnTo>
                    <a:pt x="125" y="2"/>
                  </a:lnTo>
                  <a:lnTo>
                    <a:pt x="151" y="14"/>
                  </a:lnTo>
                  <a:lnTo>
                    <a:pt x="173" y="34"/>
                  </a:lnTo>
                  <a:lnTo>
                    <a:pt x="187" y="59"/>
                  </a:lnTo>
                  <a:lnTo>
                    <a:pt x="193" y="93"/>
                  </a:lnTo>
                  <a:lnTo>
                    <a:pt x="196" y="203"/>
                  </a:lnTo>
                  <a:lnTo>
                    <a:pt x="204" y="311"/>
                  </a:lnTo>
                  <a:lnTo>
                    <a:pt x="210" y="370"/>
                  </a:lnTo>
                  <a:lnTo>
                    <a:pt x="213" y="376"/>
                  </a:lnTo>
                  <a:lnTo>
                    <a:pt x="213" y="390"/>
                  </a:lnTo>
                  <a:lnTo>
                    <a:pt x="216" y="396"/>
                  </a:lnTo>
                  <a:lnTo>
                    <a:pt x="216" y="404"/>
                  </a:lnTo>
                  <a:lnTo>
                    <a:pt x="233" y="498"/>
                  </a:lnTo>
                  <a:lnTo>
                    <a:pt x="256" y="591"/>
                  </a:lnTo>
                  <a:lnTo>
                    <a:pt x="284" y="682"/>
                  </a:lnTo>
                  <a:lnTo>
                    <a:pt x="315" y="775"/>
                  </a:lnTo>
                  <a:lnTo>
                    <a:pt x="318" y="787"/>
                  </a:lnTo>
                  <a:lnTo>
                    <a:pt x="329" y="815"/>
                  </a:lnTo>
                  <a:lnTo>
                    <a:pt x="341" y="838"/>
                  </a:lnTo>
                  <a:lnTo>
                    <a:pt x="414" y="988"/>
                  </a:lnTo>
                  <a:lnTo>
                    <a:pt x="502" y="1132"/>
                  </a:lnTo>
                  <a:lnTo>
                    <a:pt x="551" y="1200"/>
                  </a:lnTo>
                  <a:lnTo>
                    <a:pt x="556" y="1211"/>
                  </a:lnTo>
                  <a:lnTo>
                    <a:pt x="565" y="1220"/>
                  </a:lnTo>
                  <a:lnTo>
                    <a:pt x="568" y="1225"/>
                  </a:lnTo>
                  <a:lnTo>
                    <a:pt x="582" y="1240"/>
                  </a:lnTo>
                  <a:lnTo>
                    <a:pt x="582" y="1242"/>
                  </a:lnTo>
                  <a:lnTo>
                    <a:pt x="585" y="1245"/>
                  </a:lnTo>
                  <a:lnTo>
                    <a:pt x="630" y="1299"/>
                  </a:lnTo>
                  <a:lnTo>
                    <a:pt x="678" y="1353"/>
                  </a:lnTo>
                  <a:lnTo>
                    <a:pt x="789" y="1463"/>
                  </a:lnTo>
                  <a:lnTo>
                    <a:pt x="911" y="1568"/>
                  </a:lnTo>
                  <a:lnTo>
                    <a:pt x="919" y="1576"/>
                  </a:lnTo>
                  <a:lnTo>
                    <a:pt x="922" y="1576"/>
                  </a:lnTo>
                  <a:lnTo>
                    <a:pt x="922" y="1579"/>
                  </a:lnTo>
                  <a:lnTo>
                    <a:pt x="925" y="1582"/>
                  </a:lnTo>
                  <a:lnTo>
                    <a:pt x="928" y="1582"/>
                  </a:lnTo>
                  <a:lnTo>
                    <a:pt x="936" y="1588"/>
                  </a:lnTo>
                  <a:lnTo>
                    <a:pt x="945" y="1596"/>
                  </a:lnTo>
                  <a:lnTo>
                    <a:pt x="956" y="1602"/>
                  </a:lnTo>
                  <a:lnTo>
                    <a:pt x="1007" y="1639"/>
                  </a:lnTo>
                  <a:lnTo>
                    <a:pt x="1107" y="1704"/>
                  </a:lnTo>
                  <a:lnTo>
                    <a:pt x="1260" y="1789"/>
                  </a:lnTo>
                  <a:lnTo>
                    <a:pt x="1280" y="1800"/>
                  </a:lnTo>
                  <a:lnTo>
                    <a:pt x="1294" y="1806"/>
                  </a:lnTo>
                  <a:lnTo>
                    <a:pt x="1297" y="1806"/>
                  </a:lnTo>
                  <a:lnTo>
                    <a:pt x="1302" y="1809"/>
                  </a:lnTo>
                  <a:lnTo>
                    <a:pt x="1305" y="1809"/>
                  </a:lnTo>
                  <a:lnTo>
                    <a:pt x="1308" y="1811"/>
                  </a:lnTo>
                  <a:lnTo>
                    <a:pt x="1325" y="1820"/>
                  </a:lnTo>
                  <a:lnTo>
                    <a:pt x="1348" y="1843"/>
                  </a:lnTo>
                  <a:lnTo>
                    <a:pt x="1362" y="1868"/>
                  </a:lnTo>
                  <a:lnTo>
                    <a:pt x="1368" y="1899"/>
                  </a:lnTo>
                  <a:lnTo>
                    <a:pt x="1368" y="3804"/>
                  </a:lnTo>
                  <a:lnTo>
                    <a:pt x="1362" y="3838"/>
                  </a:lnTo>
                  <a:lnTo>
                    <a:pt x="1348" y="3864"/>
                  </a:lnTo>
                  <a:lnTo>
                    <a:pt x="1325" y="3884"/>
                  </a:lnTo>
                  <a:lnTo>
                    <a:pt x="1300" y="3895"/>
                  </a:lnTo>
                  <a:lnTo>
                    <a:pt x="1271" y="3898"/>
                  </a:lnTo>
                  <a:lnTo>
                    <a:pt x="1243" y="3895"/>
                  </a:lnTo>
                  <a:lnTo>
                    <a:pt x="1217" y="3884"/>
                  </a:lnTo>
                  <a:lnTo>
                    <a:pt x="1195" y="3864"/>
                  </a:lnTo>
                  <a:lnTo>
                    <a:pt x="1180" y="3838"/>
                  </a:lnTo>
                  <a:lnTo>
                    <a:pt x="1175" y="3804"/>
                  </a:lnTo>
                  <a:lnTo>
                    <a:pt x="1175" y="1961"/>
                  </a:lnTo>
                  <a:lnTo>
                    <a:pt x="1121" y="1936"/>
                  </a:lnTo>
                  <a:lnTo>
                    <a:pt x="999" y="1868"/>
                  </a:lnTo>
                  <a:lnTo>
                    <a:pt x="883" y="1792"/>
                  </a:lnTo>
                  <a:lnTo>
                    <a:pt x="772" y="1707"/>
                  </a:lnTo>
                  <a:lnTo>
                    <a:pt x="667" y="1616"/>
                  </a:lnTo>
                  <a:lnTo>
                    <a:pt x="559" y="1511"/>
                  </a:lnTo>
                  <a:lnTo>
                    <a:pt x="460" y="1401"/>
                  </a:lnTo>
                  <a:lnTo>
                    <a:pt x="369" y="1282"/>
                  </a:lnTo>
                  <a:lnTo>
                    <a:pt x="287" y="1155"/>
                  </a:lnTo>
                  <a:lnTo>
                    <a:pt x="216" y="1024"/>
                  </a:lnTo>
                  <a:lnTo>
                    <a:pt x="148" y="877"/>
                  </a:lnTo>
                  <a:lnTo>
                    <a:pt x="94" y="727"/>
                  </a:lnTo>
                  <a:lnTo>
                    <a:pt x="51" y="571"/>
                  </a:lnTo>
                  <a:lnTo>
                    <a:pt x="23" y="416"/>
                  </a:lnTo>
                  <a:lnTo>
                    <a:pt x="6" y="254"/>
                  </a:lnTo>
                  <a:lnTo>
                    <a:pt x="0" y="93"/>
                  </a:lnTo>
                  <a:lnTo>
                    <a:pt x="6" y="59"/>
                  </a:lnTo>
                  <a:lnTo>
                    <a:pt x="20" y="34"/>
                  </a:lnTo>
                  <a:lnTo>
                    <a:pt x="43" y="14"/>
                  </a:lnTo>
                  <a:lnTo>
                    <a:pt x="68" y="2"/>
                  </a:lnTo>
                  <a:lnTo>
                    <a:pt x="97" y="0"/>
                  </a:lnTo>
                  <a:close/>
                </a:path>
              </a:pathLst>
            </a:custGeom>
            <a:solidFill>
              <a:srgbClr val="004A00"/>
            </a:solidFill>
            <a:ln w="0">
              <a:solidFill>
                <a:srgbClr val="004A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4"/>
            <p:cNvSpPr>
              <a:spLocks noEditPoints="1"/>
            </p:cNvSpPr>
            <p:nvPr/>
          </p:nvSpPr>
          <p:spPr bwMode="auto">
            <a:xfrm>
              <a:off x="962" y="3"/>
              <a:ext cx="1367" cy="3898"/>
            </a:xfrm>
            <a:custGeom>
              <a:avLst/>
              <a:gdLst/>
              <a:ahLst/>
              <a:cxnLst>
                <a:cxn ang="0">
                  <a:pos x="573" y="1229"/>
                </a:cxn>
                <a:cxn ang="0">
                  <a:pos x="570" y="1223"/>
                </a:cxn>
                <a:cxn ang="0">
                  <a:pos x="125" y="3"/>
                </a:cxn>
                <a:cxn ang="0">
                  <a:pos x="173" y="34"/>
                </a:cxn>
                <a:cxn ang="0">
                  <a:pos x="196" y="93"/>
                </a:cxn>
                <a:cxn ang="0">
                  <a:pos x="204" y="311"/>
                </a:cxn>
                <a:cxn ang="0">
                  <a:pos x="213" y="382"/>
                </a:cxn>
                <a:cxn ang="0">
                  <a:pos x="215" y="402"/>
                </a:cxn>
                <a:cxn ang="0">
                  <a:pos x="284" y="682"/>
                </a:cxn>
                <a:cxn ang="0">
                  <a:pos x="315" y="773"/>
                </a:cxn>
                <a:cxn ang="0">
                  <a:pos x="326" y="798"/>
                </a:cxn>
                <a:cxn ang="0">
                  <a:pos x="340" y="835"/>
                </a:cxn>
                <a:cxn ang="0">
                  <a:pos x="502" y="1132"/>
                </a:cxn>
                <a:cxn ang="0">
                  <a:pos x="559" y="1209"/>
                </a:cxn>
                <a:cxn ang="0">
                  <a:pos x="570" y="1226"/>
                </a:cxn>
                <a:cxn ang="0">
                  <a:pos x="579" y="1234"/>
                </a:cxn>
                <a:cxn ang="0">
                  <a:pos x="582" y="1240"/>
                </a:cxn>
                <a:cxn ang="0">
                  <a:pos x="630" y="1296"/>
                </a:cxn>
                <a:cxn ang="0">
                  <a:pos x="752" y="1427"/>
                </a:cxn>
                <a:cxn ang="0">
                  <a:pos x="913" y="1568"/>
                </a:cxn>
                <a:cxn ang="0">
                  <a:pos x="928" y="1580"/>
                </a:cxn>
                <a:cxn ang="0">
                  <a:pos x="956" y="1599"/>
                </a:cxn>
                <a:cxn ang="0">
                  <a:pos x="1109" y="1704"/>
                </a:cxn>
                <a:cxn ang="0">
                  <a:pos x="1311" y="1812"/>
                </a:cxn>
                <a:cxn ang="0">
                  <a:pos x="1305" y="1809"/>
                </a:cxn>
                <a:cxn ang="0">
                  <a:pos x="1297" y="1806"/>
                </a:cxn>
                <a:cxn ang="0">
                  <a:pos x="1348" y="1840"/>
                </a:cxn>
                <a:cxn ang="0">
                  <a:pos x="1367" y="1899"/>
                </a:cxn>
                <a:cxn ang="0">
                  <a:pos x="1362" y="3836"/>
                </a:cxn>
                <a:cxn ang="0">
                  <a:pos x="1325" y="3881"/>
                </a:cxn>
                <a:cxn ang="0">
                  <a:pos x="1271" y="3898"/>
                </a:cxn>
                <a:cxn ang="0">
                  <a:pos x="1217" y="3881"/>
                </a:cxn>
                <a:cxn ang="0">
                  <a:pos x="1180" y="3836"/>
                </a:cxn>
                <a:cxn ang="0">
                  <a:pos x="1174" y="1959"/>
                </a:cxn>
                <a:cxn ang="0">
                  <a:pos x="999" y="1866"/>
                </a:cxn>
                <a:cxn ang="0">
                  <a:pos x="772" y="1704"/>
                </a:cxn>
                <a:cxn ang="0">
                  <a:pos x="562" y="1509"/>
                </a:cxn>
                <a:cxn ang="0">
                  <a:pos x="369" y="1279"/>
                </a:cxn>
                <a:cxn ang="0">
                  <a:pos x="215" y="1025"/>
                </a:cxn>
                <a:cxn ang="0">
                  <a:pos x="96" y="725"/>
                </a:cxn>
                <a:cxn ang="0">
                  <a:pos x="23" y="413"/>
                </a:cxn>
                <a:cxn ang="0">
                  <a:pos x="0" y="93"/>
                </a:cxn>
                <a:cxn ang="0">
                  <a:pos x="20" y="34"/>
                </a:cxn>
                <a:cxn ang="0">
                  <a:pos x="68" y="3"/>
                </a:cxn>
              </a:cxnLst>
              <a:rect l="0" t="0" r="r" b="b"/>
              <a:pathLst>
                <a:path w="1367" h="3898">
                  <a:moveTo>
                    <a:pt x="570" y="1223"/>
                  </a:moveTo>
                  <a:lnTo>
                    <a:pt x="573" y="1229"/>
                  </a:lnTo>
                  <a:lnTo>
                    <a:pt x="570" y="1226"/>
                  </a:lnTo>
                  <a:lnTo>
                    <a:pt x="570" y="1223"/>
                  </a:lnTo>
                  <a:close/>
                  <a:moveTo>
                    <a:pt x="96" y="0"/>
                  </a:moveTo>
                  <a:lnTo>
                    <a:pt x="125" y="3"/>
                  </a:lnTo>
                  <a:lnTo>
                    <a:pt x="153" y="14"/>
                  </a:lnTo>
                  <a:lnTo>
                    <a:pt x="173" y="34"/>
                  </a:lnTo>
                  <a:lnTo>
                    <a:pt x="190" y="59"/>
                  </a:lnTo>
                  <a:lnTo>
                    <a:pt x="196" y="93"/>
                  </a:lnTo>
                  <a:lnTo>
                    <a:pt x="198" y="201"/>
                  </a:lnTo>
                  <a:lnTo>
                    <a:pt x="204" y="311"/>
                  </a:lnTo>
                  <a:lnTo>
                    <a:pt x="213" y="371"/>
                  </a:lnTo>
                  <a:lnTo>
                    <a:pt x="213" y="382"/>
                  </a:lnTo>
                  <a:lnTo>
                    <a:pt x="215" y="388"/>
                  </a:lnTo>
                  <a:lnTo>
                    <a:pt x="215" y="402"/>
                  </a:lnTo>
                  <a:lnTo>
                    <a:pt x="255" y="589"/>
                  </a:lnTo>
                  <a:lnTo>
                    <a:pt x="284" y="682"/>
                  </a:lnTo>
                  <a:lnTo>
                    <a:pt x="298" y="727"/>
                  </a:lnTo>
                  <a:lnTo>
                    <a:pt x="315" y="773"/>
                  </a:lnTo>
                  <a:lnTo>
                    <a:pt x="320" y="787"/>
                  </a:lnTo>
                  <a:lnTo>
                    <a:pt x="326" y="798"/>
                  </a:lnTo>
                  <a:lnTo>
                    <a:pt x="329" y="812"/>
                  </a:lnTo>
                  <a:lnTo>
                    <a:pt x="340" y="835"/>
                  </a:lnTo>
                  <a:lnTo>
                    <a:pt x="414" y="988"/>
                  </a:lnTo>
                  <a:lnTo>
                    <a:pt x="502" y="1132"/>
                  </a:lnTo>
                  <a:lnTo>
                    <a:pt x="550" y="1200"/>
                  </a:lnTo>
                  <a:lnTo>
                    <a:pt x="559" y="1209"/>
                  </a:lnTo>
                  <a:lnTo>
                    <a:pt x="564" y="1220"/>
                  </a:lnTo>
                  <a:lnTo>
                    <a:pt x="570" y="1226"/>
                  </a:lnTo>
                  <a:lnTo>
                    <a:pt x="573" y="1231"/>
                  </a:lnTo>
                  <a:lnTo>
                    <a:pt x="579" y="1234"/>
                  </a:lnTo>
                  <a:lnTo>
                    <a:pt x="582" y="1237"/>
                  </a:lnTo>
                  <a:lnTo>
                    <a:pt x="582" y="1240"/>
                  </a:lnTo>
                  <a:lnTo>
                    <a:pt x="584" y="1243"/>
                  </a:lnTo>
                  <a:lnTo>
                    <a:pt x="630" y="1296"/>
                  </a:lnTo>
                  <a:lnTo>
                    <a:pt x="678" y="1350"/>
                  </a:lnTo>
                  <a:lnTo>
                    <a:pt x="752" y="1427"/>
                  </a:lnTo>
                  <a:lnTo>
                    <a:pt x="831" y="1500"/>
                  </a:lnTo>
                  <a:lnTo>
                    <a:pt x="913" y="1568"/>
                  </a:lnTo>
                  <a:lnTo>
                    <a:pt x="922" y="1574"/>
                  </a:lnTo>
                  <a:lnTo>
                    <a:pt x="928" y="1580"/>
                  </a:lnTo>
                  <a:lnTo>
                    <a:pt x="939" y="1588"/>
                  </a:lnTo>
                  <a:lnTo>
                    <a:pt x="956" y="1599"/>
                  </a:lnTo>
                  <a:lnTo>
                    <a:pt x="1007" y="1636"/>
                  </a:lnTo>
                  <a:lnTo>
                    <a:pt x="1109" y="1704"/>
                  </a:lnTo>
                  <a:lnTo>
                    <a:pt x="1260" y="1786"/>
                  </a:lnTo>
                  <a:lnTo>
                    <a:pt x="1311" y="1812"/>
                  </a:lnTo>
                  <a:lnTo>
                    <a:pt x="1308" y="1812"/>
                  </a:lnTo>
                  <a:lnTo>
                    <a:pt x="1305" y="1809"/>
                  </a:lnTo>
                  <a:lnTo>
                    <a:pt x="1299" y="1806"/>
                  </a:lnTo>
                  <a:lnTo>
                    <a:pt x="1297" y="1806"/>
                  </a:lnTo>
                  <a:lnTo>
                    <a:pt x="1325" y="1820"/>
                  </a:lnTo>
                  <a:lnTo>
                    <a:pt x="1348" y="1840"/>
                  </a:lnTo>
                  <a:lnTo>
                    <a:pt x="1362" y="1866"/>
                  </a:lnTo>
                  <a:lnTo>
                    <a:pt x="1367" y="1899"/>
                  </a:lnTo>
                  <a:lnTo>
                    <a:pt x="1367" y="3802"/>
                  </a:lnTo>
                  <a:lnTo>
                    <a:pt x="1362" y="3836"/>
                  </a:lnTo>
                  <a:lnTo>
                    <a:pt x="1348" y="3864"/>
                  </a:lnTo>
                  <a:lnTo>
                    <a:pt x="1325" y="3881"/>
                  </a:lnTo>
                  <a:lnTo>
                    <a:pt x="1299" y="3893"/>
                  </a:lnTo>
                  <a:lnTo>
                    <a:pt x="1271" y="3898"/>
                  </a:lnTo>
                  <a:lnTo>
                    <a:pt x="1243" y="3893"/>
                  </a:lnTo>
                  <a:lnTo>
                    <a:pt x="1217" y="3881"/>
                  </a:lnTo>
                  <a:lnTo>
                    <a:pt x="1194" y="3864"/>
                  </a:lnTo>
                  <a:lnTo>
                    <a:pt x="1180" y="3836"/>
                  </a:lnTo>
                  <a:lnTo>
                    <a:pt x="1174" y="3802"/>
                  </a:lnTo>
                  <a:lnTo>
                    <a:pt x="1174" y="1959"/>
                  </a:lnTo>
                  <a:lnTo>
                    <a:pt x="1121" y="1933"/>
                  </a:lnTo>
                  <a:lnTo>
                    <a:pt x="999" y="1866"/>
                  </a:lnTo>
                  <a:lnTo>
                    <a:pt x="882" y="1789"/>
                  </a:lnTo>
                  <a:lnTo>
                    <a:pt x="772" y="1704"/>
                  </a:lnTo>
                  <a:lnTo>
                    <a:pt x="667" y="1614"/>
                  </a:lnTo>
                  <a:lnTo>
                    <a:pt x="562" y="1509"/>
                  </a:lnTo>
                  <a:lnTo>
                    <a:pt x="462" y="1398"/>
                  </a:lnTo>
                  <a:lnTo>
                    <a:pt x="369" y="1279"/>
                  </a:lnTo>
                  <a:lnTo>
                    <a:pt x="286" y="1155"/>
                  </a:lnTo>
                  <a:lnTo>
                    <a:pt x="215" y="1025"/>
                  </a:lnTo>
                  <a:lnTo>
                    <a:pt x="150" y="877"/>
                  </a:lnTo>
                  <a:lnTo>
                    <a:pt x="96" y="725"/>
                  </a:lnTo>
                  <a:lnTo>
                    <a:pt x="54" y="572"/>
                  </a:lnTo>
                  <a:lnTo>
                    <a:pt x="23" y="413"/>
                  </a:lnTo>
                  <a:lnTo>
                    <a:pt x="6" y="255"/>
                  </a:lnTo>
                  <a:lnTo>
                    <a:pt x="0" y="93"/>
                  </a:lnTo>
                  <a:lnTo>
                    <a:pt x="6" y="59"/>
                  </a:lnTo>
                  <a:lnTo>
                    <a:pt x="20" y="34"/>
                  </a:lnTo>
                  <a:lnTo>
                    <a:pt x="42" y="14"/>
                  </a:lnTo>
                  <a:lnTo>
                    <a:pt x="68" y="3"/>
                  </a:lnTo>
                  <a:lnTo>
                    <a:pt x="96" y="0"/>
                  </a:lnTo>
                  <a:close/>
                </a:path>
              </a:pathLst>
            </a:custGeom>
            <a:solidFill>
              <a:srgbClr val="004A00"/>
            </a:solidFill>
            <a:ln w="0">
              <a:solidFill>
                <a:srgbClr val="004A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5"/>
            <p:cNvSpPr>
              <a:spLocks/>
            </p:cNvSpPr>
            <p:nvPr/>
          </p:nvSpPr>
          <p:spPr bwMode="auto">
            <a:xfrm>
              <a:off x="255" y="3986"/>
              <a:ext cx="1337" cy="1334"/>
            </a:xfrm>
            <a:custGeom>
              <a:avLst/>
              <a:gdLst/>
              <a:ahLst/>
              <a:cxnLst>
                <a:cxn ang="0">
                  <a:pos x="1277" y="6"/>
                </a:cxn>
                <a:cxn ang="0">
                  <a:pos x="1323" y="43"/>
                </a:cxn>
                <a:cxn ang="0">
                  <a:pos x="1337" y="96"/>
                </a:cxn>
                <a:cxn ang="0">
                  <a:pos x="1323" y="150"/>
                </a:cxn>
                <a:cxn ang="0">
                  <a:pos x="1277" y="187"/>
                </a:cxn>
                <a:cxn ang="0">
                  <a:pos x="1181" y="195"/>
                </a:cxn>
                <a:cxn ang="0">
                  <a:pos x="1110" y="201"/>
                </a:cxn>
                <a:cxn ang="0">
                  <a:pos x="1090" y="204"/>
                </a:cxn>
                <a:cxn ang="0">
                  <a:pos x="1030" y="215"/>
                </a:cxn>
                <a:cxn ang="0">
                  <a:pos x="891" y="255"/>
                </a:cxn>
                <a:cxn ang="0">
                  <a:pos x="837" y="275"/>
                </a:cxn>
                <a:cxn ang="0">
                  <a:pos x="829" y="278"/>
                </a:cxn>
                <a:cxn ang="0">
                  <a:pos x="644" y="379"/>
                </a:cxn>
                <a:cxn ang="0">
                  <a:pos x="548" y="456"/>
                </a:cxn>
                <a:cxn ang="0">
                  <a:pos x="460" y="544"/>
                </a:cxn>
                <a:cxn ang="0">
                  <a:pos x="369" y="660"/>
                </a:cxn>
                <a:cxn ang="0">
                  <a:pos x="318" y="748"/>
                </a:cxn>
                <a:cxn ang="0">
                  <a:pos x="284" y="813"/>
                </a:cxn>
                <a:cxn ang="0">
                  <a:pos x="276" y="832"/>
                </a:cxn>
                <a:cxn ang="0">
                  <a:pos x="242" y="932"/>
                </a:cxn>
                <a:cxn ang="0">
                  <a:pos x="202" y="1096"/>
                </a:cxn>
                <a:cxn ang="0">
                  <a:pos x="199" y="1124"/>
                </a:cxn>
                <a:cxn ang="0">
                  <a:pos x="193" y="1240"/>
                </a:cxn>
                <a:cxn ang="0">
                  <a:pos x="173" y="1300"/>
                </a:cxn>
                <a:cxn ang="0">
                  <a:pos x="125" y="1331"/>
                </a:cxn>
                <a:cxn ang="0">
                  <a:pos x="68" y="1331"/>
                </a:cxn>
                <a:cxn ang="0">
                  <a:pos x="20" y="1300"/>
                </a:cxn>
                <a:cxn ang="0">
                  <a:pos x="0" y="1240"/>
                </a:cxn>
                <a:cxn ang="0">
                  <a:pos x="26" y="997"/>
                </a:cxn>
                <a:cxn ang="0">
                  <a:pos x="97" y="762"/>
                </a:cxn>
                <a:cxn ang="0">
                  <a:pos x="210" y="547"/>
                </a:cxn>
                <a:cxn ang="0">
                  <a:pos x="366" y="360"/>
                </a:cxn>
                <a:cxn ang="0">
                  <a:pos x="585" y="187"/>
                </a:cxn>
                <a:cxn ang="0">
                  <a:pos x="835" y="68"/>
                </a:cxn>
                <a:cxn ang="0">
                  <a:pos x="1104" y="9"/>
                </a:cxn>
              </a:cxnLst>
              <a:rect l="0" t="0" r="r" b="b"/>
              <a:pathLst>
                <a:path w="1337" h="1334">
                  <a:moveTo>
                    <a:pt x="1243" y="0"/>
                  </a:moveTo>
                  <a:lnTo>
                    <a:pt x="1277" y="6"/>
                  </a:lnTo>
                  <a:lnTo>
                    <a:pt x="1303" y="20"/>
                  </a:lnTo>
                  <a:lnTo>
                    <a:pt x="1323" y="43"/>
                  </a:lnTo>
                  <a:lnTo>
                    <a:pt x="1334" y="68"/>
                  </a:lnTo>
                  <a:lnTo>
                    <a:pt x="1337" y="96"/>
                  </a:lnTo>
                  <a:lnTo>
                    <a:pt x="1334" y="125"/>
                  </a:lnTo>
                  <a:lnTo>
                    <a:pt x="1323" y="150"/>
                  </a:lnTo>
                  <a:lnTo>
                    <a:pt x="1303" y="173"/>
                  </a:lnTo>
                  <a:lnTo>
                    <a:pt x="1277" y="187"/>
                  </a:lnTo>
                  <a:lnTo>
                    <a:pt x="1243" y="193"/>
                  </a:lnTo>
                  <a:lnTo>
                    <a:pt x="1181" y="195"/>
                  </a:lnTo>
                  <a:lnTo>
                    <a:pt x="1121" y="201"/>
                  </a:lnTo>
                  <a:lnTo>
                    <a:pt x="1110" y="201"/>
                  </a:lnTo>
                  <a:lnTo>
                    <a:pt x="1098" y="204"/>
                  </a:lnTo>
                  <a:lnTo>
                    <a:pt x="1090" y="204"/>
                  </a:lnTo>
                  <a:lnTo>
                    <a:pt x="1079" y="207"/>
                  </a:lnTo>
                  <a:lnTo>
                    <a:pt x="1030" y="215"/>
                  </a:lnTo>
                  <a:lnTo>
                    <a:pt x="920" y="244"/>
                  </a:lnTo>
                  <a:lnTo>
                    <a:pt x="891" y="255"/>
                  </a:lnTo>
                  <a:lnTo>
                    <a:pt x="866" y="263"/>
                  </a:lnTo>
                  <a:lnTo>
                    <a:pt x="837" y="275"/>
                  </a:lnTo>
                  <a:lnTo>
                    <a:pt x="832" y="278"/>
                  </a:lnTo>
                  <a:lnTo>
                    <a:pt x="829" y="278"/>
                  </a:lnTo>
                  <a:lnTo>
                    <a:pt x="738" y="323"/>
                  </a:lnTo>
                  <a:lnTo>
                    <a:pt x="644" y="379"/>
                  </a:lnTo>
                  <a:lnTo>
                    <a:pt x="596" y="416"/>
                  </a:lnTo>
                  <a:lnTo>
                    <a:pt x="548" y="456"/>
                  </a:lnTo>
                  <a:lnTo>
                    <a:pt x="497" y="504"/>
                  </a:lnTo>
                  <a:lnTo>
                    <a:pt x="460" y="544"/>
                  </a:lnTo>
                  <a:lnTo>
                    <a:pt x="398" y="617"/>
                  </a:lnTo>
                  <a:lnTo>
                    <a:pt x="369" y="660"/>
                  </a:lnTo>
                  <a:lnTo>
                    <a:pt x="344" y="702"/>
                  </a:lnTo>
                  <a:lnTo>
                    <a:pt x="318" y="748"/>
                  </a:lnTo>
                  <a:lnTo>
                    <a:pt x="293" y="798"/>
                  </a:lnTo>
                  <a:lnTo>
                    <a:pt x="284" y="813"/>
                  </a:lnTo>
                  <a:lnTo>
                    <a:pt x="276" y="830"/>
                  </a:lnTo>
                  <a:lnTo>
                    <a:pt x="276" y="832"/>
                  </a:lnTo>
                  <a:lnTo>
                    <a:pt x="278" y="827"/>
                  </a:lnTo>
                  <a:lnTo>
                    <a:pt x="242" y="932"/>
                  </a:lnTo>
                  <a:lnTo>
                    <a:pt x="213" y="1039"/>
                  </a:lnTo>
                  <a:lnTo>
                    <a:pt x="202" y="1096"/>
                  </a:lnTo>
                  <a:lnTo>
                    <a:pt x="202" y="1116"/>
                  </a:lnTo>
                  <a:lnTo>
                    <a:pt x="199" y="1124"/>
                  </a:lnTo>
                  <a:lnTo>
                    <a:pt x="199" y="1130"/>
                  </a:lnTo>
                  <a:lnTo>
                    <a:pt x="193" y="1240"/>
                  </a:lnTo>
                  <a:lnTo>
                    <a:pt x="188" y="1274"/>
                  </a:lnTo>
                  <a:lnTo>
                    <a:pt x="173" y="1300"/>
                  </a:lnTo>
                  <a:lnTo>
                    <a:pt x="151" y="1319"/>
                  </a:lnTo>
                  <a:lnTo>
                    <a:pt x="125" y="1331"/>
                  </a:lnTo>
                  <a:lnTo>
                    <a:pt x="97" y="1334"/>
                  </a:lnTo>
                  <a:lnTo>
                    <a:pt x="68" y="1331"/>
                  </a:lnTo>
                  <a:lnTo>
                    <a:pt x="43" y="1319"/>
                  </a:lnTo>
                  <a:lnTo>
                    <a:pt x="20" y="1300"/>
                  </a:lnTo>
                  <a:lnTo>
                    <a:pt x="6" y="1274"/>
                  </a:lnTo>
                  <a:lnTo>
                    <a:pt x="0" y="1240"/>
                  </a:lnTo>
                  <a:lnTo>
                    <a:pt x="6" y="1118"/>
                  </a:lnTo>
                  <a:lnTo>
                    <a:pt x="26" y="997"/>
                  </a:lnTo>
                  <a:lnTo>
                    <a:pt x="54" y="878"/>
                  </a:lnTo>
                  <a:lnTo>
                    <a:pt x="97" y="762"/>
                  </a:lnTo>
                  <a:lnTo>
                    <a:pt x="148" y="651"/>
                  </a:lnTo>
                  <a:lnTo>
                    <a:pt x="210" y="547"/>
                  </a:lnTo>
                  <a:lnTo>
                    <a:pt x="284" y="450"/>
                  </a:lnTo>
                  <a:lnTo>
                    <a:pt x="366" y="360"/>
                  </a:lnTo>
                  <a:lnTo>
                    <a:pt x="471" y="266"/>
                  </a:lnTo>
                  <a:lnTo>
                    <a:pt x="585" y="187"/>
                  </a:lnTo>
                  <a:lnTo>
                    <a:pt x="707" y="122"/>
                  </a:lnTo>
                  <a:lnTo>
                    <a:pt x="835" y="68"/>
                  </a:lnTo>
                  <a:lnTo>
                    <a:pt x="965" y="31"/>
                  </a:lnTo>
                  <a:lnTo>
                    <a:pt x="1104" y="9"/>
                  </a:lnTo>
                  <a:lnTo>
                    <a:pt x="1243" y="0"/>
                  </a:lnTo>
                  <a:close/>
                </a:path>
              </a:pathLst>
            </a:custGeom>
            <a:solidFill>
              <a:srgbClr val="004A00"/>
            </a:solidFill>
            <a:ln w="0">
              <a:solidFill>
                <a:srgbClr val="004A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16"/>
            <p:cNvSpPr>
              <a:spLocks/>
            </p:cNvSpPr>
            <p:nvPr/>
          </p:nvSpPr>
          <p:spPr bwMode="auto">
            <a:xfrm>
              <a:off x="3351" y="3055"/>
              <a:ext cx="1245" cy="328"/>
            </a:xfrm>
            <a:custGeom>
              <a:avLst/>
              <a:gdLst/>
              <a:ahLst/>
              <a:cxnLst>
                <a:cxn ang="0">
                  <a:pos x="1149" y="0"/>
                </a:cxn>
                <a:cxn ang="0">
                  <a:pos x="1186" y="8"/>
                </a:cxn>
                <a:cxn ang="0">
                  <a:pos x="1217" y="28"/>
                </a:cxn>
                <a:cxn ang="0">
                  <a:pos x="1240" y="62"/>
                </a:cxn>
                <a:cxn ang="0">
                  <a:pos x="1245" y="99"/>
                </a:cxn>
                <a:cxn ang="0">
                  <a:pos x="1237" y="158"/>
                </a:cxn>
                <a:cxn ang="0">
                  <a:pos x="1217" y="209"/>
                </a:cxn>
                <a:cxn ang="0">
                  <a:pos x="1183" y="252"/>
                </a:cxn>
                <a:cxn ang="0">
                  <a:pos x="1143" y="288"/>
                </a:cxn>
                <a:cxn ang="0">
                  <a:pos x="1092" y="311"/>
                </a:cxn>
                <a:cxn ang="0">
                  <a:pos x="1035" y="325"/>
                </a:cxn>
                <a:cxn ang="0">
                  <a:pos x="1027" y="328"/>
                </a:cxn>
                <a:cxn ang="0">
                  <a:pos x="93" y="328"/>
                </a:cxn>
                <a:cxn ang="0">
                  <a:pos x="59" y="322"/>
                </a:cxn>
                <a:cxn ang="0">
                  <a:pos x="34" y="308"/>
                </a:cxn>
                <a:cxn ang="0">
                  <a:pos x="14" y="286"/>
                </a:cxn>
                <a:cxn ang="0">
                  <a:pos x="3" y="260"/>
                </a:cxn>
                <a:cxn ang="0">
                  <a:pos x="0" y="232"/>
                </a:cxn>
                <a:cxn ang="0">
                  <a:pos x="3" y="204"/>
                </a:cxn>
                <a:cxn ang="0">
                  <a:pos x="14" y="178"/>
                </a:cxn>
                <a:cxn ang="0">
                  <a:pos x="34" y="155"/>
                </a:cxn>
                <a:cxn ang="0">
                  <a:pos x="59" y="141"/>
                </a:cxn>
                <a:cxn ang="0">
                  <a:pos x="93" y="136"/>
                </a:cxn>
                <a:cxn ang="0">
                  <a:pos x="1018" y="136"/>
                </a:cxn>
                <a:cxn ang="0">
                  <a:pos x="1018" y="133"/>
                </a:cxn>
                <a:cxn ang="0">
                  <a:pos x="1027" y="133"/>
                </a:cxn>
                <a:cxn ang="0">
                  <a:pos x="1038" y="127"/>
                </a:cxn>
                <a:cxn ang="0">
                  <a:pos x="1038" y="124"/>
                </a:cxn>
                <a:cxn ang="0">
                  <a:pos x="1041" y="124"/>
                </a:cxn>
                <a:cxn ang="0">
                  <a:pos x="1044" y="121"/>
                </a:cxn>
                <a:cxn ang="0">
                  <a:pos x="1044" y="119"/>
                </a:cxn>
                <a:cxn ang="0">
                  <a:pos x="1047" y="113"/>
                </a:cxn>
                <a:cxn ang="0">
                  <a:pos x="1050" y="110"/>
                </a:cxn>
                <a:cxn ang="0">
                  <a:pos x="1050" y="107"/>
                </a:cxn>
                <a:cxn ang="0">
                  <a:pos x="1053" y="102"/>
                </a:cxn>
                <a:cxn ang="0">
                  <a:pos x="1053" y="99"/>
                </a:cxn>
                <a:cxn ang="0">
                  <a:pos x="1061" y="62"/>
                </a:cxn>
                <a:cxn ang="0">
                  <a:pos x="1081" y="28"/>
                </a:cxn>
                <a:cxn ang="0">
                  <a:pos x="1112" y="8"/>
                </a:cxn>
                <a:cxn ang="0">
                  <a:pos x="1149" y="0"/>
                </a:cxn>
              </a:cxnLst>
              <a:rect l="0" t="0" r="r" b="b"/>
              <a:pathLst>
                <a:path w="1245" h="328">
                  <a:moveTo>
                    <a:pt x="1149" y="0"/>
                  </a:moveTo>
                  <a:lnTo>
                    <a:pt x="1186" y="8"/>
                  </a:lnTo>
                  <a:lnTo>
                    <a:pt x="1217" y="28"/>
                  </a:lnTo>
                  <a:lnTo>
                    <a:pt x="1240" y="62"/>
                  </a:lnTo>
                  <a:lnTo>
                    <a:pt x="1245" y="99"/>
                  </a:lnTo>
                  <a:lnTo>
                    <a:pt x="1237" y="158"/>
                  </a:lnTo>
                  <a:lnTo>
                    <a:pt x="1217" y="209"/>
                  </a:lnTo>
                  <a:lnTo>
                    <a:pt x="1183" y="252"/>
                  </a:lnTo>
                  <a:lnTo>
                    <a:pt x="1143" y="288"/>
                  </a:lnTo>
                  <a:lnTo>
                    <a:pt x="1092" y="311"/>
                  </a:lnTo>
                  <a:lnTo>
                    <a:pt x="1035" y="325"/>
                  </a:lnTo>
                  <a:lnTo>
                    <a:pt x="1027" y="328"/>
                  </a:lnTo>
                  <a:lnTo>
                    <a:pt x="93" y="328"/>
                  </a:lnTo>
                  <a:lnTo>
                    <a:pt x="59" y="322"/>
                  </a:lnTo>
                  <a:lnTo>
                    <a:pt x="34" y="308"/>
                  </a:lnTo>
                  <a:lnTo>
                    <a:pt x="14" y="286"/>
                  </a:lnTo>
                  <a:lnTo>
                    <a:pt x="3" y="260"/>
                  </a:lnTo>
                  <a:lnTo>
                    <a:pt x="0" y="232"/>
                  </a:lnTo>
                  <a:lnTo>
                    <a:pt x="3" y="204"/>
                  </a:lnTo>
                  <a:lnTo>
                    <a:pt x="14" y="178"/>
                  </a:lnTo>
                  <a:lnTo>
                    <a:pt x="34" y="155"/>
                  </a:lnTo>
                  <a:lnTo>
                    <a:pt x="59" y="141"/>
                  </a:lnTo>
                  <a:lnTo>
                    <a:pt x="93" y="136"/>
                  </a:lnTo>
                  <a:lnTo>
                    <a:pt x="1018" y="136"/>
                  </a:lnTo>
                  <a:lnTo>
                    <a:pt x="1018" y="133"/>
                  </a:lnTo>
                  <a:lnTo>
                    <a:pt x="1027" y="133"/>
                  </a:lnTo>
                  <a:lnTo>
                    <a:pt x="1038" y="127"/>
                  </a:lnTo>
                  <a:lnTo>
                    <a:pt x="1038" y="124"/>
                  </a:lnTo>
                  <a:lnTo>
                    <a:pt x="1041" y="124"/>
                  </a:lnTo>
                  <a:lnTo>
                    <a:pt x="1044" y="121"/>
                  </a:lnTo>
                  <a:lnTo>
                    <a:pt x="1044" y="119"/>
                  </a:lnTo>
                  <a:lnTo>
                    <a:pt x="1047" y="113"/>
                  </a:lnTo>
                  <a:lnTo>
                    <a:pt x="1050" y="110"/>
                  </a:lnTo>
                  <a:lnTo>
                    <a:pt x="1050" y="107"/>
                  </a:lnTo>
                  <a:lnTo>
                    <a:pt x="1053" y="102"/>
                  </a:lnTo>
                  <a:lnTo>
                    <a:pt x="1053" y="99"/>
                  </a:lnTo>
                  <a:lnTo>
                    <a:pt x="1061" y="62"/>
                  </a:lnTo>
                  <a:lnTo>
                    <a:pt x="1081" y="28"/>
                  </a:lnTo>
                  <a:lnTo>
                    <a:pt x="1112" y="8"/>
                  </a:lnTo>
                  <a:lnTo>
                    <a:pt x="1149" y="0"/>
                  </a:lnTo>
                  <a:close/>
                </a:path>
              </a:pathLst>
            </a:custGeom>
            <a:solidFill>
              <a:srgbClr val="004A00"/>
            </a:solidFill>
            <a:ln w="0">
              <a:solidFill>
                <a:srgbClr val="004A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17"/>
            <p:cNvSpPr>
              <a:spLocks noEditPoints="1"/>
            </p:cNvSpPr>
            <p:nvPr/>
          </p:nvSpPr>
          <p:spPr bwMode="auto">
            <a:xfrm>
              <a:off x="0" y="5348"/>
              <a:ext cx="2003" cy="1364"/>
            </a:xfrm>
            <a:custGeom>
              <a:avLst/>
              <a:gdLst/>
              <a:ahLst/>
              <a:cxnLst>
                <a:cxn ang="0">
                  <a:pos x="187" y="1308"/>
                </a:cxn>
                <a:cxn ang="0">
                  <a:pos x="190" y="1302"/>
                </a:cxn>
                <a:cxn ang="0">
                  <a:pos x="1944" y="6"/>
                </a:cxn>
                <a:cxn ang="0">
                  <a:pos x="1989" y="42"/>
                </a:cxn>
                <a:cxn ang="0">
                  <a:pos x="2003" y="96"/>
                </a:cxn>
                <a:cxn ang="0">
                  <a:pos x="1989" y="153"/>
                </a:cxn>
                <a:cxn ang="0">
                  <a:pos x="1944" y="190"/>
                </a:cxn>
                <a:cxn ang="0">
                  <a:pos x="1799" y="198"/>
                </a:cxn>
                <a:cxn ang="0">
                  <a:pos x="1631" y="212"/>
                </a:cxn>
                <a:cxn ang="0">
                  <a:pos x="1620" y="215"/>
                </a:cxn>
                <a:cxn ang="0">
                  <a:pos x="1597" y="218"/>
                </a:cxn>
                <a:cxn ang="0">
                  <a:pos x="1410" y="255"/>
                </a:cxn>
                <a:cxn ang="0">
                  <a:pos x="1229" y="314"/>
                </a:cxn>
                <a:cxn ang="0">
                  <a:pos x="1175" y="337"/>
                </a:cxn>
                <a:cxn ang="0">
                  <a:pos x="1013" y="413"/>
                </a:cxn>
                <a:cxn ang="0">
                  <a:pos x="800" y="549"/>
                </a:cxn>
                <a:cxn ang="0">
                  <a:pos x="780" y="563"/>
                </a:cxn>
                <a:cxn ang="0">
                  <a:pos x="775" y="569"/>
                </a:cxn>
                <a:cxn ang="0">
                  <a:pos x="763" y="577"/>
                </a:cxn>
                <a:cxn ang="0">
                  <a:pos x="755" y="583"/>
                </a:cxn>
                <a:cxn ang="0">
                  <a:pos x="570" y="750"/>
                </a:cxn>
                <a:cxn ang="0">
                  <a:pos x="431" y="911"/>
                </a:cxn>
                <a:cxn ang="0">
                  <a:pos x="426" y="920"/>
                </a:cxn>
                <a:cxn ang="0">
                  <a:pos x="423" y="920"/>
                </a:cxn>
                <a:cxn ang="0">
                  <a:pos x="417" y="928"/>
                </a:cxn>
                <a:cxn ang="0">
                  <a:pos x="397" y="954"/>
                </a:cxn>
                <a:cxn ang="0">
                  <a:pos x="295" y="1107"/>
                </a:cxn>
                <a:cxn ang="0">
                  <a:pos x="210" y="1257"/>
                </a:cxn>
                <a:cxn ang="0">
                  <a:pos x="190" y="1302"/>
                </a:cxn>
                <a:cxn ang="0">
                  <a:pos x="173" y="1328"/>
                </a:cxn>
                <a:cxn ang="0">
                  <a:pos x="113" y="1364"/>
                </a:cxn>
                <a:cxn ang="0">
                  <a:pos x="45" y="1350"/>
                </a:cxn>
                <a:cxn ang="0">
                  <a:pos x="9" y="1302"/>
                </a:cxn>
                <a:cxn ang="0">
                  <a:pos x="6" y="1243"/>
                </a:cxn>
                <a:cxn ang="0">
                  <a:pos x="131" y="996"/>
                </a:cxn>
                <a:cxn ang="0">
                  <a:pos x="292" y="770"/>
                </a:cxn>
                <a:cxn ang="0">
                  <a:pos x="488" y="560"/>
                </a:cxn>
                <a:cxn ang="0">
                  <a:pos x="718" y="368"/>
                </a:cxn>
                <a:cxn ang="0">
                  <a:pos x="976" y="215"/>
                </a:cxn>
                <a:cxn ang="0">
                  <a:pos x="1274" y="96"/>
                </a:cxn>
                <a:cxn ang="0">
                  <a:pos x="1586" y="22"/>
                </a:cxn>
                <a:cxn ang="0">
                  <a:pos x="1910" y="0"/>
                </a:cxn>
              </a:cxnLst>
              <a:rect l="0" t="0" r="r" b="b"/>
              <a:pathLst>
                <a:path w="2003" h="1364">
                  <a:moveTo>
                    <a:pt x="190" y="1302"/>
                  </a:moveTo>
                  <a:lnTo>
                    <a:pt x="187" y="1308"/>
                  </a:lnTo>
                  <a:lnTo>
                    <a:pt x="187" y="1305"/>
                  </a:lnTo>
                  <a:lnTo>
                    <a:pt x="190" y="1302"/>
                  </a:lnTo>
                  <a:close/>
                  <a:moveTo>
                    <a:pt x="1910" y="0"/>
                  </a:moveTo>
                  <a:lnTo>
                    <a:pt x="1944" y="6"/>
                  </a:lnTo>
                  <a:lnTo>
                    <a:pt x="1969" y="20"/>
                  </a:lnTo>
                  <a:lnTo>
                    <a:pt x="1989" y="42"/>
                  </a:lnTo>
                  <a:lnTo>
                    <a:pt x="2000" y="68"/>
                  </a:lnTo>
                  <a:lnTo>
                    <a:pt x="2003" y="96"/>
                  </a:lnTo>
                  <a:lnTo>
                    <a:pt x="2000" y="124"/>
                  </a:lnTo>
                  <a:lnTo>
                    <a:pt x="1989" y="153"/>
                  </a:lnTo>
                  <a:lnTo>
                    <a:pt x="1969" y="173"/>
                  </a:lnTo>
                  <a:lnTo>
                    <a:pt x="1944" y="190"/>
                  </a:lnTo>
                  <a:lnTo>
                    <a:pt x="1910" y="195"/>
                  </a:lnTo>
                  <a:lnTo>
                    <a:pt x="1799" y="198"/>
                  </a:lnTo>
                  <a:lnTo>
                    <a:pt x="1691" y="204"/>
                  </a:lnTo>
                  <a:lnTo>
                    <a:pt x="1631" y="212"/>
                  </a:lnTo>
                  <a:lnTo>
                    <a:pt x="1623" y="212"/>
                  </a:lnTo>
                  <a:lnTo>
                    <a:pt x="1620" y="215"/>
                  </a:lnTo>
                  <a:lnTo>
                    <a:pt x="1606" y="215"/>
                  </a:lnTo>
                  <a:lnTo>
                    <a:pt x="1597" y="218"/>
                  </a:lnTo>
                  <a:lnTo>
                    <a:pt x="1504" y="235"/>
                  </a:lnTo>
                  <a:lnTo>
                    <a:pt x="1410" y="255"/>
                  </a:lnTo>
                  <a:lnTo>
                    <a:pt x="1319" y="283"/>
                  </a:lnTo>
                  <a:lnTo>
                    <a:pt x="1229" y="314"/>
                  </a:lnTo>
                  <a:lnTo>
                    <a:pt x="1186" y="331"/>
                  </a:lnTo>
                  <a:lnTo>
                    <a:pt x="1175" y="337"/>
                  </a:lnTo>
                  <a:lnTo>
                    <a:pt x="1163" y="340"/>
                  </a:lnTo>
                  <a:lnTo>
                    <a:pt x="1013" y="413"/>
                  </a:lnTo>
                  <a:lnTo>
                    <a:pt x="868" y="501"/>
                  </a:lnTo>
                  <a:lnTo>
                    <a:pt x="800" y="549"/>
                  </a:lnTo>
                  <a:lnTo>
                    <a:pt x="789" y="558"/>
                  </a:lnTo>
                  <a:lnTo>
                    <a:pt x="780" y="563"/>
                  </a:lnTo>
                  <a:lnTo>
                    <a:pt x="769" y="572"/>
                  </a:lnTo>
                  <a:lnTo>
                    <a:pt x="775" y="569"/>
                  </a:lnTo>
                  <a:lnTo>
                    <a:pt x="769" y="575"/>
                  </a:lnTo>
                  <a:lnTo>
                    <a:pt x="763" y="577"/>
                  </a:lnTo>
                  <a:lnTo>
                    <a:pt x="758" y="583"/>
                  </a:lnTo>
                  <a:lnTo>
                    <a:pt x="755" y="583"/>
                  </a:lnTo>
                  <a:lnTo>
                    <a:pt x="647" y="676"/>
                  </a:lnTo>
                  <a:lnTo>
                    <a:pt x="570" y="750"/>
                  </a:lnTo>
                  <a:lnTo>
                    <a:pt x="499" y="829"/>
                  </a:lnTo>
                  <a:lnTo>
                    <a:pt x="431" y="911"/>
                  </a:lnTo>
                  <a:lnTo>
                    <a:pt x="426" y="917"/>
                  </a:lnTo>
                  <a:lnTo>
                    <a:pt x="426" y="920"/>
                  </a:lnTo>
                  <a:lnTo>
                    <a:pt x="417" y="928"/>
                  </a:lnTo>
                  <a:lnTo>
                    <a:pt x="423" y="920"/>
                  </a:lnTo>
                  <a:lnTo>
                    <a:pt x="417" y="926"/>
                  </a:lnTo>
                  <a:lnTo>
                    <a:pt x="417" y="928"/>
                  </a:lnTo>
                  <a:lnTo>
                    <a:pt x="406" y="943"/>
                  </a:lnTo>
                  <a:lnTo>
                    <a:pt x="397" y="954"/>
                  </a:lnTo>
                  <a:lnTo>
                    <a:pt x="360" y="1005"/>
                  </a:lnTo>
                  <a:lnTo>
                    <a:pt x="295" y="1107"/>
                  </a:lnTo>
                  <a:lnTo>
                    <a:pt x="250" y="1180"/>
                  </a:lnTo>
                  <a:lnTo>
                    <a:pt x="210" y="1257"/>
                  </a:lnTo>
                  <a:lnTo>
                    <a:pt x="199" y="1279"/>
                  </a:lnTo>
                  <a:lnTo>
                    <a:pt x="190" y="1302"/>
                  </a:lnTo>
                  <a:lnTo>
                    <a:pt x="190" y="1299"/>
                  </a:lnTo>
                  <a:lnTo>
                    <a:pt x="173" y="1328"/>
                  </a:lnTo>
                  <a:lnTo>
                    <a:pt x="145" y="1353"/>
                  </a:lnTo>
                  <a:lnTo>
                    <a:pt x="113" y="1364"/>
                  </a:lnTo>
                  <a:lnTo>
                    <a:pt x="74" y="1362"/>
                  </a:lnTo>
                  <a:lnTo>
                    <a:pt x="45" y="1350"/>
                  </a:lnTo>
                  <a:lnTo>
                    <a:pt x="23" y="1330"/>
                  </a:lnTo>
                  <a:lnTo>
                    <a:pt x="9" y="1302"/>
                  </a:lnTo>
                  <a:lnTo>
                    <a:pt x="0" y="1274"/>
                  </a:lnTo>
                  <a:lnTo>
                    <a:pt x="6" y="1243"/>
                  </a:lnTo>
                  <a:lnTo>
                    <a:pt x="62" y="1118"/>
                  </a:lnTo>
                  <a:lnTo>
                    <a:pt x="131" y="996"/>
                  </a:lnTo>
                  <a:lnTo>
                    <a:pt x="207" y="880"/>
                  </a:lnTo>
                  <a:lnTo>
                    <a:pt x="292" y="770"/>
                  </a:lnTo>
                  <a:lnTo>
                    <a:pt x="383" y="665"/>
                  </a:lnTo>
                  <a:lnTo>
                    <a:pt x="488" y="560"/>
                  </a:lnTo>
                  <a:lnTo>
                    <a:pt x="599" y="461"/>
                  </a:lnTo>
                  <a:lnTo>
                    <a:pt x="718" y="368"/>
                  </a:lnTo>
                  <a:lnTo>
                    <a:pt x="846" y="286"/>
                  </a:lnTo>
                  <a:lnTo>
                    <a:pt x="976" y="215"/>
                  </a:lnTo>
                  <a:lnTo>
                    <a:pt x="1124" y="150"/>
                  </a:lnTo>
                  <a:lnTo>
                    <a:pt x="1274" y="96"/>
                  </a:lnTo>
                  <a:lnTo>
                    <a:pt x="1430" y="54"/>
                  </a:lnTo>
                  <a:lnTo>
                    <a:pt x="1586" y="22"/>
                  </a:lnTo>
                  <a:lnTo>
                    <a:pt x="1748" y="6"/>
                  </a:lnTo>
                  <a:lnTo>
                    <a:pt x="1910" y="0"/>
                  </a:lnTo>
                  <a:close/>
                </a:path>
              </a:pathLst>
            </a:custGeom>
            <a:solidFill>
              <a:srgbClr val="004A00"/>
            </a:solidFill>
            <a:ln w="0">
              <a:solidFill>
                <a:srgbClr val="004A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 name="Freeform 18"/>
            <p:cNvSpPr>
              <a:spLocks noEditPoints="1"/>
            </p:cNvSpPr>
            <p:nvPr/>
          </p:nvSpPr>
          <p:spPr bwMode="auto">
            <a:xfrm>
              <a:off x="3300" y="5552"/>
              <a:ext cx="615" cy="696"/>
            </a:xfrm>
            <a:custGeom>
              <a:avLst/>
              <a:gdLst/>
              <a:ahLst/>
              <a:cxnLst>
                <a:cxn ang="0">
                  <a:pos x="252" y="79"/>
                </a:cxn>
                <a:cxn ang="0">
                  <a:pos x="167" y="127"/>
                </a:cxn>
                <a:cxn ang="0">
                  <a:pos x="113" y="206"/>
                </a:cxn>
                <a:cxn ang="0">
                  <a:pos x="91" y="300"/>
                </a:cxn>
                <a:cxn ang="0">
                  <a:pos x="88" y="393"/>
                </a:cxn>
                <a:cxn ang="0">
                  <a:pos x="116" y="489"/>
                </a:cxn>
                <a:cxn ang="0">
                  <a:pos x="167" y="569"/>
                </a:cxn>
                <a:cxn ang="0">
                  <a:pos x="235" y="611"/>
                </a:cxn>
                <a:cxn ang="0">
                  <a:pos x="309" y="625"/>
                </a:cxn>
                <a:cxn ang="0">
                  <a:pos x="411" y="597"/>
                </a:cxn>
                <a:cxn ang="0">
                  <a:pos x="479" y="532"/>
                </a:cxn>
                <a:cxn ang="0">
                  <a:pos x="519" y="441"/>
                </a:cxn>
                <a:cxn ang="0">
                  <a:pos x="530" y="348"/>
                </a:cxn>
                <a:cxn ang="0">
                  <a:pos x="519" y="252"/>
                </a:cxn>
                <a:cxn ang="0">
                  <a:pos x="479" y="164"/>
                </a:cxn>
                <a:cxn ang="0">
                  <a:pos x="411" y="99"/>
                </a:cxn>
                <a:cxn ang="0">
                  <a:pos x="309" y="70"/>
                </a:cxn>
                <a:cxn ang="0">
                  <a:pos x="357" y="3"/>
                </a:cxn>
                <a:cxn ang="0">
                  <a:pos x="445" y="31"/>
                </a:cxn>
                <a:cxn ang="0">
                  <a:pos x="539" y="107"/>
                </a:cxn>
                <a:cxn ang="0">
                  <a:pos x="596" y="221"/>
                </a:cxn>
                <a:cxn ang="0">
                  <a:pos x="615" y="348"/>
                </a:cxn>
                <a:cxn ang="0">
                  <a:pos x="596" y="475"/>
                </a:cxn>
                <a:cxn ang="0">
                  <a:pos x="539" y="586"/>
                </a:cxn>
                <a:cxn ang="0">
                  <a:pos x="445" y="665"/>
                </a:cxn>
                <a:cxn ang="0">
                  <a:pos x="357" y="693"/>
                </a:cxn>
                <a:cxn ang="0">
                  <a:pos x="258" y="693"/>
                </a:cxn>
                <a:cxn ang="0">
                  <a:pos x="170" y="665"/>
                </a:cxn>
                <a:cxn ang="0">
                  <a:pos x="76" y="586"/>
                </a:cxn>
                <a:cxn ang="0">
                  <a:pos x="20" y="475"/>
                </a:cxn>
                <a:cxn ang="0">
                  <a:pos x="0" y="348"/>
                </a:cxn>
                <a:cxn ang="0">
                  <a:pos x="20" y="221"/>
                </a:cxn>
                <a:cxn ang="0">
                  <a:pos x="76" y="107"/>
                </a:cxn>
                <a:cxn ang="0">
                  <a:pos x="170" y="31"/>
                </a:cxn>
                <a:cxn ang="0">
                  <a:pos x="258" y="3"/>
                </a:cxn>
              </a:cxnLst>
              <a:rect l="0" t="0" r="r" b="b"/>
              <a:pathLst>
                <a:path w="615" h="696">
                  <a:moveTo>
                    <a:pt x="309" y="70"/>
                  </a:moveTo>
                  <a:lnTo>
                    <a:pt x="252" y="79"/>
                  </a:lnTo>
                  <a:lnTo>
                    <a:pt x="207" y="99"/>
                  </a:lnTo>
                  <a:lnTo>
                    <a:pt x="167" y="127"/>
                  </a:lnTo>
                  <a:lnTo>
                    <a:pt x="136" y="164"/>
                  </a:lnTo>
                  <a:lnTo>
                    <a:pt x="113" y="206"/>
                  </a:lnTo>
                  <a:lnTo>
                    <a:pt x="99" y="252"/>
                  </a:lnTo>
                  <a:lnTo>
                    <a:pt x="91" y="300"/>
                  </a:lnTo>
                  <a:lnTo>
                    <a:pt x="85" y="348"/>
                  </a:lnTo>
                  <a:lnTo>
                    <a:pt x="88" y="393"/>
                  </a:lnTo>
                  <a:lnTo>
                    <a:pt x="99" y="441"/>
                  </a:lnTo>
                  <a:lnTo>
                    <a:pt x="116" y="489"/>
                  </a:lnTo>
                  <a:lnTo>
                    <a:pt x="136" y="532"/>
                  </a:lnTo>
                  <a:lnTo>
                    <a:pt x="167" y="569"/>
                  </a:lnTo>
                  <a:lnTo>
                    <a:pt x="207" y="597"/>
                  </a:lnTo>
                  <a:lnTo>
                    <a:pt x="235" y="611"/>
                  </a:lnTo>
                  <a:lnTo>
                    <a:pt x="269" y="620"/>
                  </a:lnTo>
                  <a:lnTo>
                    <a:pt x="309" y="625"/>
                  </a:lnTo>
                  <a:lnTo>
                    <a:pt x="363" y="617"/>
                  </a:lnTo>
                  <a:lnTo>
                    <a:pt x="411" y="597"/>
                  </a:lnTo>
                  <a:lnTo>
                    <a:pt x="448" y="569"/>
                  </a:lnTo>
                  <a:lnTo>
                    <a:pt x="479" y="532"/>
                  </a:lnTo>
                  <a:lnTo>
                    <a:pt x="502" y="489"/>
                  </a:lnTo>
                  <a:lnTo>
                    <a:pt x="519" y="441"/>
                  </a:lnTo>
                  <a:lnTo>
                    <a:pt x="528" y="393"/>
                  </a:lnTo>
                  <a:lnTo>
                    <a:pt x="530" y="348"/>
                  </a:lnTo>
                  <a:lnTo>
                    <a:pt x="528" y="300"/>
                  </a:lnTo>
                  <a:lnTo>
                    <a:pt x="519" y="252"/>
                  </a:lnTo>
                  <a:lnTo>
                    <a:pt x="502" y="206"/>
                  </a:lnTo>
                  <a:lnTo>
                    <a:pt x="479" y="164"/>
                  </a:lnTo>
                  <a:lnTo>
                    <a:pt x="448" y="127"/>
                  </a:lnTo>
                  <a:lnTo>
                    <a:pt x="411" y="99"/>
                  </a:lnTo>
                  <a:lnTo>
                    <a:pt x="363" y="79"/>
                  </a:lnTo>
                  <a:lnTo>
                    <a:pt x="309" y="70"/>
                  </a:lnTo>
                  <a:close/>
                  <a:moveTo>
                    <a:pt x="309" y="0"/>
                  </a:moveTo>
                  <a:lnTo>
                    <a:pt x="357" y="3"/>
                  </a:lnTo>
                  <a:lnTo>
                    <a:pt x="403" y="14"/>
                  </a:lnTo>
                  <a:lnTo>
                    <a:pt x="445" y="31"/>
                  </a:lnTo>
                  <a:lnTo>
                    <a:pt x="496" y="65"/>
                  </a:lnTo>
                  <a:lnTo>
                    <a:pt x="539" y="107"/>
                  </a:lnTo>
                  <a:lnTo>
                    <a:pt x="573" y="161"/>
                  </a:lnTo>
                  <a:lnTo>
                    <a:pt x="596" y="221"/>
                  </a:lnTo>
                  <a:lnTo>
                    <a:pt x="610" y="283"/>
                  </a:lnTo>
                  <a:lnTo>
                    <a:pt x="615" y="348"/>
                  </a:lnTo>
                  <a:lnTo>
                    <a:pt x="610" y="413"/>
                  </a:lnTo>
                  <a:lnTo>
                    <a:pt x="596" y="475"/>
                  </a:lnTo>
                  <a:lnTo>
                    <a:pt x="573" y="535"/>
                  </a:lnTo>
                  <a:lnTo>
                    <a:pt x="539" y="586"/>
                  </a:lnTo>
                  <a:lnTo>
                    <a:pt x="496" y="631"/>
                  </a:lnTo>
                  <a:lnTo>
                    <a:pt x="445" y="665"/>
                  </a:lnTo>
                  <a:lnTo>
                    <a:pt x="403" y="682"/>
                  </a:lnTo>
                  <a:lnTo>
                    <a:pt x="357" y="693"/>
                  </a:lnTo>
                  <a:lnTo>
                    <a:pt x="309" y="696"/>
                  </a:lnTo>
                  <a:lnTo>
                    <a:pt x="258" y="693"/>
                  </a:lnTo>
                  <a:lnTo>
                    <a:pt x="213" y="682"/>
                  </a:lnTo>
                  <a:lnTo>
                    <a:pt x="170" y="665"/>
                  </a:lnTo>
                  <a:lnTo>
                    <a:pt x="119" y="631"/>
                  </a:lnTo>
                  <a:lnTo>
                    <a:pt x="76" y="586"/>
                  </a:lnTo>
                  <a:lnTo>
                    <a:pt x="42" y="535"/>
                  </a:lnTo>
                  <a:lnTo>
                    <a:pt x="20" y="475"/>
                  </a:lnTo>
                  <a:lnTo>
                    <a:pt x="5" y="413"/>
                  </a:lnTo>
                  <a:lnTo>
                    <a:pt x="0" y="348"/>
                  </a:lnTo>
                  <a:lnTo>
                    <a:pt x="5" y="283"/>
                  </a:lnTo>
                  <a:lnTo>
                    <a:pt x="20" y="221"/>
                  </a:lnTo>
                  <a:lnTo>
                    <a:pt x="42" y="161"/>
                  </a:lnTo>
                  <a:lnTo>
                    <a:pt x="76" y="107"/>
                  </a:lnTo>
                  <a:lnTo>
                    <a:pt x="119" y="65"/>
                  </a:lnTo>
                  <a:lnTo>
                    <a:pt x="170" y="31"/>
                  </a:lnTo>
                  <a:lnTo>
                    <a:pt x="213" y="14"/>
                  </a:lnTo>
                  <a:lnTo>
                    <a:pt x="258" y="3"/>
                  </a:lnTo>
                  <a:lnTo>
                    <a:pt x="30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 name="Freeform 19"/>
            <p:cNvSpPr>
              <a:spLocks/>
            </p:cNvSpPr>
            <p:nvPr/>
          </p:nvSpPr>
          <p:spPr bwMode="auto">
            <a:xfrm>
              <a:off x="4168" y="5549"/>
              <a:ext cx="315" cy="679"/>
            </a:xfrm>
            <a:custGeom>
              <a:avLst/>
              <a:gdLst/>
              <a:ahLst/>
              <a:cxnLst>
                <a:cxn ang="0">
                  <a:pos x="278" y="0"/>
                </a:cxn>
                <a:cxn ang="0">
                  <a:pos x="298" y="3"/>
                </a:cxn>
                <a:cxn ang="0">
                  <a:pos x="315" y="3"/>
                </a:cxn>
                <a:cxn ang="0">
                  <a:pos x="315" y="79"/>
                </a:cxn>
                <a:cxn ang="0">
                  <a:pos x="304" y="76"/>
                </a:cxn>
                <a:cxn ang="0">
                  <a:pos x="292" y="76"/>
                </a:cxn>
                <a:cxn ang="0">
                  <a:pos x="281" y="73"/>
                </a:cxn>
                <a:cxn ang="0">
                  <a:pos x="267" y="73"/>
                </a:cxn>
                <a:cxn ang="0">
                  <a:pos x="213" y="82"/>
                </a:cxn>
                <a:cxn ang="0">
                  <a:pos x="170" y="99"/>
                </a:cxn>
                <a:cxn ang="0">
                  <a:pos x="136" y="133"/>
                </a:cxn>
                <a:cxn ang="0">
                  <a:pos x="111" y="175"/>
                </a:cxn>
                <a:cxn ang="0">
                  <a:pos x="94" y="226"/>
                </a:cxn>
                <a:cxn ang="0">
                  <a:pos x="88" y="283"/>
                </a:cxn>
                <a:cxn ang="0">
                  <a:pos x="88" y="679"/>
                </a:cxn>
                <a:cxn ang="0">
                  <a:pos x="9" y="679"/>
                </a:cxn>
                <a:cxn ang="0">
                  <a:pos x="9" y="170"/>
                </a:cxn>
                <a:cxn ang="0">
                  <a:pos x="6" y="93"/>
                </a:cxn>
                <a:cxn ang="0">
                  <a:pos x="3" y="56"/>
                </a:cxn>
                <a:cxn ang="0">
                  <a:pos x="0" y="23"/>
                </a:cxn>
                <a:cxn ang="0">
                  <a:pos x="82" y="23"/>
                </a:cxn>
                <a:cxn ang="0">
                  <a:pos x="88" y="119"/>
                </a:cxn>
                <a:cxn ang="0">
                  <a:pos x="114" y="73"/>
                </a:cxn>
                <a:cxn ang="0">
                  <a:pos x="148" y="37"/>
                </a:cxn>
                <a:cxn ang="0">
                  <a:pos x="190" y="11"/>
                </a:cxn>
                <a:cxn ang="0">
                  <a:pos x="238" y="3"/>
                </a:cxn>
                <a:cxn ang="0">
                  <a:pos x="258" y="3"/>
                </a:cxn>
                <a:cxn ang="0">
                  <a:pos x="278" y="0"/>
                </a:cxn>
              </a:cxnLst>
              <a:rect l="0" t="0" r="r" b="b"/>
              <a:pathLst>
                <a:path w="315" h="679">
                  <a:moveTo>
                    <a:pt x="278" y="0"/>
                  </a:moveTo>
                  <a:lnTo>
                    <a:pt x="298" y="3"/>
                  </a:lnTo>
                  <a:lnTo>
                    <a:pt x="315" y="3"/>
                  </a:lnTo>
                  <a:lnTo>
                    <a:pt x="315" y="79"/>
                  </a:lnTo>
                  <a:lnTo>
                    <a:pt x="304" y="76"/>
                  </a:lnTo>
                  <a:lnTo>
                    <a:pt x="292" y="76"/>
                  </a:lnTo>
                  <a:lnTo>
                    <a:pt x="281" y="73"/>
                  </a:lnTo>
                  <a:lnTo>
                    <a:pt x="267" y="73"/>
                  </a:lnTo>
                  <a:lnTo>
                    <a:pt x="213" y="82"/>
                  </a:lnTo>
                  <a:lnTo>
                    <a:pt x="170" y="99"/>
                  </a:lnTo>
                  <a:lnTo>
                    <a:pt x="136" y="133"/>
                  </a:lnTo>
                  <a:lnTo>
                    <a:pt x="111" y="175"/>
                  </a:lnTo>
                  <a:lnTo>
                    <a:pt x="94" y="226"/>
                  </a:lnTo>
                  <a:lnTo>
                    <a:pt x="88" y="283"/>
                  </a:lnTo>
                  <a:lnTo>
                    <a:pt x="88" y="679"/>
                  </a:lnTo>
                  <a:lnTo>
                    <a:pt x="9" y="679"/>
                  </a:lnTo>
                  <a:lnTo>
                    <a:pt x="9" y="170"/>
                  </a:lnTo>
                  <a:lnTo>
                    <a:pt x="6" y="93"/>
                  </a:lnTo>
                  <a:lnTo>
                    <a:pt x="3" y="56"/>
                  </a:lnTo>
                  <a:lnTo>
                    <a:pt x="0" y="23"/>
                  </a:lnTo>
                  <a:lnTo>
                    <a:pt x="82" y="23"/>
                  </a:lnTo>
                  <a:lnTo>
                    <a:pt x="88" y="119"/>
                  </a:lnTo>
                  <a:lnTo>
                    <a:pt x="114" y="73"/>
                  </a:lnTo>
                  <a:lnTo>
                    <a:pt x="148" y="37"/>
                  </a:lnTo>
                  <a:lnTo>
                    <a:pt x="190" y="11"/>
                  </a:lnTo>
                  <a:lnTo>
                    <a:pt x="238" y="3"/>
                  </a:lnTo>
                  <a:lnTo>
                    <a:pt x="258" y="3"/>
                  </a:lnTo>
                  <a:lnTo>
                    <a:pt x="27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Freeform 20"/>
            <p:cNvSpPr>
              <a:spLocks noEditPoints="1"/>
            </p:cNvSpPr>
            <p:nvPr/>
          </p:nvSpPr>
          <p:spPr bwMode="auto">
            <a:xfrm>
              <a:off x="4673" y="5552"/>
              <a:ext cx="593" cy="696"/>
            </a:xfrm>
            <a:custGeom>
              <a:avLst/>
              <a:gdLst/>
              <a:ahLst/>
              <a:cxnLst>
                <a:cxn ang="0">
                  <a:pos x="250" y="76"/>
                </a:cxn>
                <a:cxn ang="0">
                  <a:pos x="176" y="110"/>
                </a:cxn>
                <a:cxn ang="0">
                  <a:pos x="125" y="172"/>
                </a:cxn>
                <a:cxn ang="0">
                  <a:pos x="94" y="252"/>
                </a:cxn>
                <a:cxn ang="0">
                  <a:pos x="508" y="294"/>
                </a:cxn>
                <a:cxn ang="0">
                  <a:pos x="491" y="206"/>
                </a:cxn>
                <a:cxn ang="0">
                  <a:pos x="448" y="136"/>
                </a:cxn>
                <a:cxn ang="0">
                  <a:pos x="386" y="87"/>
                </a:cxn>
                <a:cxn ang="0">
                  <a:pos x="295" y="70"/>
                </a:cxn>
                <a:cxn ang="0">
                  <a:pos x="346" y="3"/>
                </a:cxn>
                <a:cxn ang="0">
                  <a:pos x="434" y="28"/>
                </a:cxn>
                <a:cxn ang="0">
                  <a:pos x="528" y="104"/>
                </a:cxn>
                <a:cxn ang="0">
                  <a:pos x="579" y="223"/>
                </a:cxn>
                <a:cxn ang="0">
                  <a:pos x="593" y="365"/>
                </a:cxn>
                <a:cxn ang="0">
                  <a:pos x="88" y="416"/>
                </a:cxn>
                <a:cxn ang="0">
                  <a:pos x="116" y="509"/>
                </a:cxn>
                <a:cxn ang="0">
                  <a:pos x="170" y="580"/>
                </a:cxn>
                <a:cxn ang="0">
                  <a:pos x="255" y="620"/>
                </a:cxn>
                <a:cxn ang="0">
                  <a:pos x="346" y="623"/>
                </a:cxn>
                <a:cxn ang="0">
                  <a:pos x="409" y="597"/>
                </a:cxn>
                <a:cxn ang="0">
                  <a:pos x="460" y="557"/>
                </a:cxn>
                <a:cxn ang="0">
                  <a:pos x="494" y="498"/>
                </a:cxn>
                <a:cxn ang="0">
                  <a:pos x="585" y="467"/>
                </a:cxn>
                <a:cxn ang="0">
                  <a:pos x="545" y="569"/>
                </a:cxn>
                <a:cxn ang="0">
                  <a:pos x="482" y="642"/>
                </a:cxn>
                <a:cxn ang="0">
                  <a:pos x="397" y="682"/>
                </a:cxn>
                <a:cxn ang="0">
                  <a:pos x="287" y="696"/>
                </a:cxn>
                <a:cxn ang="0">
                  <a:pos x="199" y="682"/>
                </a:cxn>
                <a:cxn ang="0">
                  <a:pos x="111" y="631"/>
                </a:cxn>
                <a:cxn ang="0">
                  <a:pos x="40" y="538"/>
                </a:cxn>
                <a:cxn ang="0">
                  <a:pos x="3" y="413"/>
                </a:cxn>
                <a:cxn ang="0">
                  <a:pos x="3" y="283"/>
                </a:cxn>
                <a:cxn ang="0">
                  <a:pos x="40" y="158"/>
                </a:cxn>
                <a:cxn ang="0">
                  <a:pos x="114" y="62"/>
                </a:cxn>
                <a:cxn ang="0">
                  <a:pos x="204" y="11"/>
                </a:cxn>
                <a:cxn ang="0">
                  <a:pos x="292" y="0"/>
                </a:cxn>
              </a:cxnLst>
              <a:rect l="0" t="0" r="r" b="b"/>
              <a:pathLst>
                <a:path w="593" h="696">
                  <a:moveTo>
                    <a:pt x="295" y="70"/>
                  </a:moveTo>
                  <a:lnTo>
                    <a:pt x="250" y="76"/>
                  </a:lnTo>
                  <a:lnTo>
                    <a:pt x="210" y="90"/>
                  </a:lnTo>
                  <a:lnTo>
                    <a:pt x="176" y="110"/>
                  </a:lnTo>
                  <a:lnTo>
                    <a:pt x="148" y="138"/>
                  </a:lnTo>
                  <a:lnTo>
                    <a:pt x="125" y="172"/>
                  </a:lnTo>
                  <a:lnTo>
                    <a:pt x="108" y="209"/>
                  </a:lnTo>
                  <a:lnTo>
                    <a:pt x="94" y="252"/>
                  </a:lnTo>
                  <a:lnTo>
                    <a:pt x="88" y="294"/>
                  </a:lnTo>
                  <a:lnTo>
                    <a:pt x="508" y="294"/>
                  </a:lnTo>
                  <a:lnTo>
                    <a:pt x="502" y="249"/>
                  </a:lnTo>
                  <a:lnTo>
                    <a:pt x="491" y="206"/>
                  </a:lnTo>
                  <a:lnTo>
                    <a:pt x="471" y="167"/>
                  </a:lnTo>
                  <a:lnTo>
                    <a:pt x="448" y="136"/>
                  </a:lnTo>
                  <a:lnTo>
                    <a:pt x="420" y="107"/>
                  </a:lnTo>
                  <a:lnTo>
                    <a:pt x="386" y="87"/>
                  </a:lnTo>
                  <a:lnTo>
                    <a:pt x="343" y="76"/>
                  </a:lnTo>
                  <a:lnTo>
                    <a:pt x="295" y="70"/>
                  </a:lnTo>
                  <a:close/>
                  <a:moveTo>
                    <a:pt x="292" y="0"/>
                  </a:moveTo>
                  <a:lnTo>
                    <a:pt x="346" y="3"/>
                  </a:lnTo>
                  <a:lnTo>
                    <a:pt x="392" y="11"/>
                  </a:lnTo>
                  <a:lnTo>
                    <a:pt x="434" y="28"/>
                  </a:lnTo>
                  <a:lnTo>
                    <a:pt x="485" y="62"/>
                  </a:lnTo>
                  <a:lnTo>
                    <a:pt x="528" y="104"/>
                  </a:lnTo>
                  <a:lnTo>
                    <a:pt x="556" y="158"/>
                  </a:lnTo>
                  <a:lnTo>
                    <a:pt x="579" y="223"/>
                  </a:lnTo>
                  <a:lnTo>
                    <a:pt x="590" y="291"/>
                  </a:lnTo>
                  <a:lnTo>
                    <a:pt x="593" y="365"/>
                  </a:lnTo>
                  <a:lnTo>
                    <a:pt x="85" y="365"/>
                  </a:lnTo>
                  <a:lnTo>
                    <a:pt x="88" y="416"/>
                  </a:lnTo>
                  <a:lnTo>
                    <a:pt x="99" y="467"/>
                  </a:lnTo>
                  <a:lnTo>
                    <a:pt x="116" y="509"/>
                  </a:lnTo>
                  <a:lnTo>
                    <a:pt x="139" y="549"/>
                  </a:lnTo>
                  <a:lnTo>
                    <a:pt x="170" y="580"/>
                  </a:lnTo>
                  <a:lnTo>
                    <a:pt x="210" y="603"/>
                  </a:lnTo>
                  <a:lnTo>
                    <a:pt x="255" y="620"/>
                  </a:lnTo>
                  <a:lnTo>
                    <a:pt x="312" y="625"/>
                  </a:lnTo>
                  <a:lnTo>
                    <a:pt x="346" y="623"/>
                  </a:lnTo>
                  <a:lnTo>
                    <a:pt x="380" y="611"/>
                  </a:lnTo>
                  <a:lnTo>
                    <a:pt x="409" y="597"/>
                  </a:lnTo>
                  <a:lnTo>
                    <a:pt x="437" y="580"/>
                  </a:lnTo>
                  <a:lnTo>
                    <a:pt x="460" y="557"/>
                  </a:lnTo>
                  <a:lnTo>
                    <a:pt x="477" y="529"/>
                  </a:lnTo>
                  <a:lnTo>
                    <a:pt x="494" y="498"/>
                  </a:lnTo>
                  <a:lnTo>
                    <a:pt x="502" y="467"/>
                  </a:lnTo>
                  <a:lnTo>
                    <a:pt x="585" y="467"/>
                  </a:lnTo>
                  <a:lnTo>
                    <a:pt x="568" y="523"/>
                  </a:lnTo>
                  <a:lnTo>
                    <a:pt x="545" y="569"/>
                  </a:lnTo>
                  <a:lnTo>
                    <a:pt x="516" y="608"/>
                  </a:lnTo>
                  <a:lnTo>
                    <a:pt x="482" y="642"/>
                  </a:lnTo>
                  <a:lnTo>
                    <a:pt x="443" y="665"/>
                  </a:lnTo>
                  <a:lnTo>
                    <a:pt x="397" y="682"/>
                  </a:lnTo>
                  <a:lnTo>
                    <a:pt x="343" y="693"/>
                  </a:lnTo>
                  <a:lnTo>
                    <a:pt x="287" y="696"/>
                  </a:lnTo>
                  <a:lnTo>
                    <a:pt x="241" y="693"/>
                  </a:lnTo>
                  <a:lnTo>
                    <a:pt x="199" y="682"/>
                  </a:lnTo>
                  <a:lnTo>
                    <a:pt x="159" y="665"/>
                  </a:lnTo>
                  <a:lnTo>
                    <a:pt x="111" y="631"/>
                  </a:lnTo>
                  <a:lnTo>
                    <a:pt x="71" y="589"/>
                  </a:lnTo>
                  <a:lnTo>
                    <a:pt x="40" y="538"/>
                  </a:lnTo>
                  <a:lnTo>
                    <a:pt x="17" y="478"/>
                  </a:lnTo>
                  <a:lnTo>
                    <a:pt x="3" y="413"/>
                  </a:lnTo>
                  <a:lnTo>
                    <a:pt x="0" y="348"/>
                  </a:lnTo>
                  <a:lnTo>
                    <a:pt x="3" y="283"/>
                  </a:lnTo>
                  <a:lnTo>
                    <a:pt x="17" y="218"/>
                  </a:lnTo>
                  <a:lnTo>
                    <a:pt x="40" y="158"/>
                  </a:lnTo>
                  <a:lnTo>
                    <a:pt x="74" y="107"/>
                  </a:lnTo>
                  <a:lnTo>
                    <a:pt x="114" y="62"/>
                  </a:lnTo>
                  <a:lnTo>
                    <a:pt x="165" y="28"/>
                  </a:lnTo>
                  <a:lnTo>
                    <a:pt x="204" y="11"/>
                  </a:lnTo>
                  <a:lnTo>
                    <a:pt x="247" y="3"/>
                  </a:lnTo>
                  <a:lnTo>
                    <a:pt x="29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 name="Freeform 21"/>
            <p:cNvSpPr>
              <a:spLocks noEditPoints="1"/>
            </p:cNvSpPr>
            <p:nvPr/>
          </p:nvSpPr>
          <p:spPr bwMode="auto">
            <a:xfrm>
              <a:off x="5493" y="5552"/>
              <a:ext cx="585" cy="928"/>
            </a:xfrm>
            <a:custGeom>
              <a:avLst/>
              <a:gdLst/>
              <a:ahLst/>
              <a:cxnLst>
                <a:cxn ang="0">
                  <a:pos x="238" y="76"/>
                </a:cxn>
                <a:cxn ang="0">
                  <a:pos x="162" y="124"/>
                </a:cxn>
                <a:cxn ang="0">
                  <a:pos x="114" y="198"/>
                </a:cxn>
                <a:cxn ang="0">
                  <a:pos x="88" y="291"/>
                </a:cxn>
                <a:cxn ang="0">
                  <a:pos x="88" y="382"/>
                </a:cxn>
                <a:cxn ang="0">
                  <a:pos x="114" y="475"/>
                </a:cxn>
                <a:cxn ang="0">
                  <a:pos x="162" y="549"/>
                </a:cxn>
                <a:cxn ang="0">
                  <a:pos x="241" y="597"/>
                </a:cxn>
                <a:cxn ang="0">
                  <a:pos x="343" y="597"/>
                </a:cxn>
                <a:cxn ang="0">
                  <a:pos x="426" y="552"/>
                </a:cxn>
                <a:cxn ang="0">
                  <a:pos x="474" y="475"/>
                </a:cxn>
                <a:cxn ang="0">
                  <a:pos x="497" y="382"/>
                </a:cxn>
                <a:cxn ang="0">
                  <a:pos x="497" y="286"/>
                </a:cxn>
                <a:cxn ang="0">
                  <a:pos x="471" y="195"/>
                </a:cxn>
                <a:cxn ang="0">
                  <a:pos x="417" y="121"/>
                </a:cxn>
                <a:cxn ang="0">
                  <a:pos x="338" y="76"/>
                </a:cxn>
                <a:cxn ang="0">
                  <a:pos x="281" y="0"/>
                </a:cxn>
                <a:cxn ang="0">
                  <a:pos x="369" y="14"/>
                </a:cxn>
                <a:cxn ang="0">
                  <a:pos x="454" y="70"/>
                </a:cxn>
                <a:cxn ang="0">
                  <a:pos x="499" y="116"/>
                </a:cxn>
                <a:cxn ang="0">
                  <a:pos x="585" y="20"/>
                </a:cxn>
                <a:cxn ang="0">
                  <a:pos x="582" y="90"/>
                </a:cxn>
                <a:cxn ang="0">
                  <a:pos x="579" y="659"/>
                </a:cxn>
                <a:cxn ang="0">
                  <a:pos x="565" y="753"/>
                </a:cxn>
                <a:cxn ang="0">
                  <a:pos x="525" y="835"/>
                </a:cxn>
                <a:cxn ang="0">
                  <a:pos x="440" y="897"/>
                </a:cxn>
                <a:cxn ang="0">
                  <a:pos x="369" y="920"/>
                </a:cxn>
                <a:cxn ang="0">
                  <a:pos x="289" y="928"/>
                </a:cxn>
                <a:cxn ang="0">
                  <a:pos x="199" y="920"/>
                </a:cxn>
                <a:cxn ang="0">
                  <a:pos x="116" y="889"/>
                </a:cxn>
                <a:cxn ang="0">
                  <a:pos x="54" y="835"/>
                </a:cxn>
                <a:cxn ang="0">
                  <a:pos x="31" y="784"/>
                </a:cxn>
                <a:cxn ang="0">
                  <a:pos x="114" y="750"/>
                </a:cxn>
                <a:cxn ang="0">
                  <a:pos x="136" y="801"/>
                </a:cxn>
                <a:cxn ang="0">
                  <a:pos x="179" y="832"/>
                </a:cxn>
                <a:cxn ang="0">
                  <a:pos x="238" y="852"/>
                </a:cxn>
                <a:cxn ang="0">
                  <a:pos x="338" y="852"/>
                </a:cxn>
                <a:cxn ang="0">
                  <a:pos x="409" y="826"/>
                </a:cxn>
                <a:cxn ang="0">
                  <a:pos x="463" y="781"/>
                </a:cxn>
                <a:cxn ang="0">
                  <a:pos x="494" y="713"/>
                </a:cxn>
                <a:cxn ang="0">
                  <a:pos x="499" y="552"/>
                </a:cxn>
                <a:cxn ang="0">
                  <a:pos x="474" y="589"/>
                </a:cxn>
                <a:cxn ang="0">
                  <a:pos x="409" y="642"/>
                </a:cxn>
                <a:cxn ang="0">
                  <a:pos x="284" y="673"/>
                </a:cxn>
                <a:cxn ang="0">
                  <a:pos x="193" y="662"/>
                </a:cxn>
                <a:cxn ang="0">
                  <a:pos x="108" y="617"/>
                </a:cxn>
                <a:cxn ang="0">
                  <a:pos x="37" y="526"/>
                </a:cxn>
                <a:cxn ang="0">
                  <a:pos x="6" y="407"/>
                </a:cxn>
                <a:cxn ang="0">
                  <a:pos x="3" y="277"/>
                </a:cxn>
                <a:cxn ang="0">
                  <a:pos x="37" y="155"/>
                </a:cxn>
                <a:cxn ang="0">
                  <a:pos x="105" y="62"/>
                </a:cxn>
                <a:cxn ang="0">
                  <a:pos x="190" y="11"/>
                </a:cxn>
                <a:cxn ang="0">
                  <a:pos x="281" y="0"/>
                </a:cxn>
              </a:cxnLst>
              <a:rect l="0" t="0" r="r" b="b"/>
              <a:pathLst>
                <a:path w="585" h="928">
                  <a:moveTo>
                    <a:pt x="289" y="70"/>
                  </a:moveTo>
                  <a:lnTo>
                    <a:pt x="238" y="76"/>
                  </a:lnTo>
                  <a:lnTo>
                    <a:pt x="196" y="96"/>
                  </a:lnTo>
                  <a:lnTo>
                    <a:pt x="162" y="124"/>
                  </a:lnTo>
                  <a:lnTo>
                    <a:pt x="133" y="158"/>
                  </a:lnTo>
                  <a:lnTo>
                    <a:pt x="114" y="198"/>
                  </a:lnTo>
                  <a:lnTo>
                    <a:pt x="97" y="243"/>
                  </a:lnTo>
                  <a:lnTo>
                    <a:pt x="88" y="291"/>
                  </a:lnTo>
                  <a:lnTo>
                    <a:pt x="85" y="337"/>
                  </a:lnTo>
                  <a:lnTo>
                    <a:pt x="88" y="382"/>
                  </a:lnTo>
                  <a:lnTo>
                    <a:pt x="97" y="430"/>
                  </a:lnTo>
                  <a:lnTo>
                    <a:pt x="114" y="475"/>
                  </a:lnTo>
                  <a:lnTo>
                    <a:pt x="133" y="515"/>
                  </a:lnTo>
                  <a:lnTo>
                    <a:pt x="162" y="549"/>
                  </a:lnTo>
                  <a:lnTo>
                    <a:pt x="199" y="577"/>
                  </a:lnTo>
                  <a:lnTo>
                    <a:pt x="241" y="597"/>
                  </a:lnTo>
                  <a:lnTo>
                    <a:pt x="292" y="603"/>
                  </a:lnTo>
                  <a:lnTo>
                    <a:pt x="343" y="597"/>
                  </a:lnTo>
                  <a:lnTo>
                    <a:pt x="389" y="577"/>
                  </a:lnTo>
                  <a:lnTo>
                    <a:pt x="426" y="552"/>
                  </a:lnTo>
                  <a:lnTo>
                    <a:pt x="454" y="515"/>
                  </a:lnTo>
                  <a:lnTo>
                    <a:pt x="474" y="475"/>
                  </a:lnTo>
                  <a:lnTo>
                    <a:pt x="491" y="430"/>
                  </a:lnTo>
                  <a:lnTo>
                    <a:pt x="497" y="382"/>
                  </a:lnTo>
                  <a:lnTo>
                    <a:pt x="499" y="334"/>
                  </a:lnTo>
                  <a:lnTo>
                    <a:pt x="497" y="286"/>
                  </a:lnTo>
                  <a:lnTo>
                    <a:pt x="488" y="240"/>
                  </a:lnTo>
                  <a:lnTo>
                    <a:pt x="471" y="195"/>
                  </a:lnTo>
                  <a:lnTo>
                    <a:pt x="448" y="155"/>
                  </a:lnTo>
                  <a:lnTo>
                    <a:pt x="417" y="121"/>
                  </a:lnTo>
                  <a:lnTo>
                    <a:pt x="383" y="96"/>
                  </a:lnTo>
                  <a:lnTo>
                    <a:pt x="338" y="76"/>
                  </a:lnTo>
                  <a:lnTo>
                    <a:pt x="289" y="70"/>
                  </a:lnTo>
                  <a:close/>
                  <a:moveTo>
                    <a:pt x="281" y="0"/>
                  </a:moveTo>
                  <a:lnTo>
                    <a:pt x="326" y="3"/>
                  </a:lnTo>
                  <a:lnTo>
                    <a:pt x="369" y="14"/>
                  </a:lnTo>
                  <a:lnTo>
                    <a:pt x="406" y="31"/>
                  </a:lnTo>
                  <a:lnTo>
                    <a:pt x="454" y="70"/>
                  </a:lnTo>
                  <a:lnTo>
                    <a:pt x="497" y="121"/>
                  </a:lnTo>
                  <a:lnTo>
                    <a:pt x="499" y="116"/>
                  </a:lnTo>
                  <a:lnTo>
                    <a:pt x="505" y="20"/>
                  </a:lnTo>
                  <a:lnTo>
                    <a:pt x="585" y="20"/>
                  </a:lnTo>
                  <a:lnTo>
                    <a:pt x="585" y="53"/>
                  </a:lnTo>
                  <a:lnTo>
                    <a:pt x="582" y="90"/>
                  </a:lnTo>
                  <a:lnTo>
                    <a:pt x="579" y="167"/>
                  </a:lnTo>
                  <a:lnTo>
                    <a:pt x="579" y="659"/>
                  </a:lnTo>
                  <a:lnTo>
                    <a:pt x="573" y="707"/>
                  </a:lnTo>
                  <a:lnTo>
                    <a:pt x="565" y="753"/>
                  </a:lnTo>
                  <a:lnTo>
                    <a:pt x="548" y="795"/>
                  </a:lnTo>
                  <a:lnTo>
                    <a:pt x="525" y="835"/>
                  </a:lnTo>
                  <a:lnTo>
                    <a:pt x="488" y="869"/>
                  </a:lnTo>
                  <a:lnTo>
                    <a:pt x="440" y="897"/>
                  </a:lnTo>
                  <a:lnTo>
                    <a:pt x="403" y="911"/>
                  </a:lnTo>
                  <a:lnTo>
                    <a:pt x="369" y="920"/>
                  </a:lnTo>
                  <a:lnTo>
                    <a:pt x="332" y="925"/>
                  </a:lnTo>
                  <a:lnTo>
                    <a:pt x="289" y="928"/>
                  </a:lnTo>
                  <a:lnTo>
                    <a:pt x="244" y="925"/>
                  </a:lnTo>
                  <a:lnTo>
                    <a:pt x="199" y="920"/>
                  </a:lnTo>
                  <a:lnTo>
                    <a:pt x="156" y="908"/>
                  </a:lnTo>
                  <a:lnTo>
                    <a:pt x="116" y="889"/>
                  </a:lnTo>
                  <a:lnTo>
                    <a:pt x="82" y="866"/>
                  </a:lnTo>
                  <a:lnTo>
                    <a:pt x="54" y="835"/>
                  </a:lnTo>
                  <a:lnTo>
                    <a:pt x="40" y="812"/>
                  </a:lnTo>
                  <a:lnTo>
                    <a:pt x="31" y="784"/>
                  </a:lnTo>
                  <a:lnTo>
                    <a:pt x="28" y="750"/>
                  </a:lnTo>
                  <a:lnTo>
                    <a:pt x="114" y="750"/>
                  </a:lnTo>
                  <a:lnTo>
                    <a:pt x="122" y="778"/>
                  </a:lnTo>
                  <a:lnTo>
                    <a:pt x="136" y="801"/>
                  </a:lnTo>
                  <a:lnTo>
                    <a:pt x="165" y="824"/>
                  </a:lnTo>
                  <a:lnTo>
                    <a:pt x="179" y="832"/>
                  </a:lnTo>
                  <a:lnTo>
                    <a:pt x="207" y="843"/>
                  </a:lnTo>
                  <a:lnTo>
                    <a:pt x="238" y="852"/>
                  </a:lnTo>
                  <a:lnTo>
                    <a:pt x="301" y="855"/>
                  </a:lnTo>
                  <a:lnTo>
                    <a:pt x="338" y="852"/>
                  </a:lnTo>
                  <a:lnTo>
                    <a:pt x="375" y="843"/>
                  </a:lnTo>
                  <a:lnTo>
                    <a:pt x="409" y="826"/>
                  </a:lnTo>
                  <a:lnTo>
                    <a:pt x="437" y="807"/>
                  </a:lnTo>
                  <a:lnTo>
                    <a:pt x="463" y="781"/>
                  </a:lnTo>
                  <a:lnTo>
                    <a:pt x="482" y="747"/>
                  </a:lnTo>
                  <a:lnTo>
                    <a:pt x="494" y="713"/>
                  </a:lnTo>
                  <a:lnTo>
                    <a:pt x="499" y="673"/>
                  </a:lnTo>
                  <a:lnTo>
                    <a:pt x="499" y="552"/>
                  </a:lnTo>
                  <a:lnTo>
                    <a:pt x="497" y="552"/>
                  </a:lnTo>
                  <a:lnTo>
                    <a:pt x="474" y="589"/>
                  </a:lnTo>
                  <a:lnTo>
                    <a:pt x="445" y="617"/>
                  </a:lnTo>
                  <a:lnTo>
                    <a:pt x="409" y="642"/>
                  </a:lnTo>
                  <a:lnTo>
                    <a:pt x="346" y="665"/>
                  </a:lnTo>
                  <a:lnTo>
                    <a:pt x="284" y="673"/>
                  </a:lnTo>
                  <a:lnTo>
                    <a:pt x="236" y="671"/>
                  </a:lnTo>
                  <a:lnTo>
                    <a:pt x="193" y="662"/>
                  </a:lnTo>
                  <a:lnTo>
                    <a:pt x="156" y="648"/>
                  </a:lnTo>
                  <a:lnTo>
                    <a:pt x="108" y="617"/>
                  </a:lnTo>
                  <a:lnTo>
                    <a:pt x="68" y="574"/>
                  </a:lnTo>
                  <a:lnTo>
                    <a:pt x="37" y="526"/>
                  </a:lnTo>
                  <a:lnTo>
                    <a:pt x="17" y="470"/>
                  </a:lnTo>
                  <a:lnTo>
                    <a:pt x="6" y="407"/>
                  </a:lnTo>
                  <a:lnTo>
                    <a:pt x="0" y="342"/>
                  </a:lnTo>
                  <a:lnTo>
                    <a:pt x="3" y="277"/>
                  </a:lnTo>
                  <a:lnTo>
                    <a:pt x="17" y="212"/>
                  </a:lnTo>
                  <a:lnTo>
                    <a:pt x="37" y="155"/>
                  </a:lnTo>
                  <a:lnTo>
                    <a:pt x="65" y="104"/>
                  </a:lnTo>
                  <a:lnTo>
                    <a:pt x="105" y="62"/>
                  </a:lnTo>
                  <a:lnTo>
                    <a:pt x="153" y="28"/>
                  </a:lnTo>
                  <a:lnTo>
                    <a:pt x="190" y="11"/>
                  </a:lnTo>
                  <a:lnTo>
                    <a:pt x="233" y="3"/>
                  </a:lnTo>
                  <a:lnTo>
                    <a:pt x="28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 name="Freeform 22"/>
            <p:cNvSpPr>
              <a:spLocks noEditPoints="1"/>
            </p:cNvSpPr>
            <p:nvPr/>
          </p:nvSpPr>
          <p:spPr bwMode="auto">
            <a:xfrm>
              <a:off x="6319" y="5552"/>
              <a:ext cx="615" cy="696"/>
            </a:xfrm>
            <a:custGeom>
              <a:avLst/>
              <a:gdLst/>
              <a:ahLst/>
              <a:cxnLst>
                <a:cxn ang="0">
                  <a:pos x="252" y="79"/>
                </a:cxn>
                <a:cxn ang="0">
                  <a:pos x="167" y="127"/>
                </a:cxn>
                <a:cxn ang="0">
                  <a:pos x="116" y="206"/>
                </a:cxn>
                <a:cxn ang="0">
                  <a:pos x="90" y="300"/>
                </a:cxn>
                <a:cxn ang="0">
                  <a:pos x="90" y="393"/>
                </a:cxn>
                <a:cxn ang="0">
                  <a:pos x="116" y="489"/>
                </a:cxn>
                <a:cxn ang="0">
                  <a:pos x="167" y="569"/>
                </a:cxn>
                <a:cxn ang="0">
                  <a:pos x="252" y="617"/>
                </a:cxn>
                <a:cxn ang="0">
                  <a:pos x="363" y="617"/>
                </a:cxn>
                <a:cxn ang="0">
                  <a:pos x="448" y="569"/>
                </a:cxn>
                <a:cxn ang="0">
                  <a:pos x="502" y="489"/>
                </a:cxn>
                <a:cxn ang="0">
                  <a:pos x="527" y="393"/>
                </a:cxn>
                <a:cxn ang="0">
                  <a:pos x="527" y="300"/>
                </a:cxn>
                <a:cxn ang="0">
                  <a:pos x="502" y="206"/>
                </a:cxn>
                <a:cxn ang="0">
                  <a:pos x="448" y="127"/>
                </a:cxn>
                <a:cxn ang="0">
                  <a:pos x="363" y="79"/>
                </a:cxn>
                <a:cxn ang="0">
                  <a:pos x="309" y="0"/>
                </a:cxn>
                <a:cxn ang="0">
                  <a:pos x="403" y="14"/>
                </a:cxn>
                <a:cxn ang="0">
                  <a:pos x="496" y="65"/>
                </a:cxn>
                <a:cxn ang="0">
                  <a:pos x="573" y="161"/>
                </a:cxn>
                <a:cxn ang="0">
                  <a:pos x="610" y="283"/>
                </a:cxn>
                <a:cxn ang="0">
                  <a:pos x="610" y="413"/>
                </a:cxn>
                <a:cxn ang="0">
                  <a:pos x="573" y="535"/>
                </a:cxn>
                <a:cxn ang="0">
                  <a:pos x="496" y="631"/>
                </a:cxn>
                <a:cxn ang="0">
                  <a:pos x="405" y="682"/>
                </a:cxn>
                <a:cxn ang="0">
                  <a:pos x="309" y="696"/>
                </a:cxn>
                <a:cxn ang="0">
                  <a:pos x="212" y="682"/>
                </a:cxn>
                <a:cxn ang="0">
                  <a:pos x="136" y="642"/>
                </a:cxn>
                <a:cxn ang="0">
                  <a:pos x="76" y="586"/>
                </a:cxn>
                <a:cxn ang="0">
                  <a:pos x="20" y="475"/>
                </a:cxn>
                <a:cxn ang="0">
                  <a:pos x="0" y="348"/>
                </a:cxn>
                <a:cxn ang="0">
                  <a:pos x="20" y="221"/>
                </a:cxn>
                <a:cxn ang="0">
                  <a:pos x="76" y="107"/>
                </a:cxn>
                <a:cxn ang="0">
                  <a:pos x="173" y="31"/>
                </a:cxn>
                <a:cxn ang="0">
                  <a:pos x="258" y="3"/>
                </a:cxn>
              </a:cxnLst>
              <a:rect l="0" t="0" r="r" b="b"/>
              <a:pathLst>
                <a:path w="615" h="696">
                  <a:moveTo>
                    <a:pt x="309" y="70"/>
                  </a:moveTo>
                  <a:lnTo>
                    <a:pt x="252" y="79"/>
                  </a:lnTo>
                  <a:lnTo>
                    <a:pt x="207" y="99"/>
                  </a:lnTo>
                  <a:lnTo>
                    <a:pt x="167" y="127"/>
                  </a:lnTo>
                  <a:lnTo>
                    <a:pt x="139" y="164"/>
                  </a:lnTo>
                  <a:lnTo>
                    <a:pt x="116" y="206"/>
                  </a:lnTo>
                  <a:lnTo>
                    <a:pt x="99" y="252"/>
                  </a:lnTo>
                  <a:lnTo>
                    <a:pt x="90" y="300"/>
                  </a:lnTo>
                  <a:lnTo>
                    <a:pt x="88" y="348"/>
                  </a:lnTo>
                  <a:lnTo>
                    <a:pt x="90" y="393"/>
                  </a:lnTo>
                  <a:lnTo>
                    <a:pt x="99" y="441"/>
                  </a:lnTo>
                  <a:lnTo>
                    <a:pt x="116" y="489"/>
                  </a:lnTo>
                  <a:lnTo>
                    <a:pt x="139" y="532"/>
                  </a:lnTo>
                  <a:lnTo>
                    <a:pt x="167" y="569"/>
                  </a:lnTo>
                  <a:lnTo>
                    <a:pt x="207" y="597"/>
                  </a:lnTo>
                  <a:lnTo>
                    <a:pt x="252" y="617"/>
                  </a:lnTo>
                  <a:lnTo>
                    <a:pt x="309" y="625"/>
                  </a:lnTo>
                  <a:lnTo>
                    <a:pt x="363" y="617"/>
                  </a:lnTo>
                  <a:lnTo>
                    <a:pt x="411" y="597"/>
                  </a:lnTo>
                  <a:lnTo>
                    <a:pt x="448" y="569"/>
                  </a:lnTo>
                  <a:lnTo>
                    <a:pt x="479" y="532"/>
                  </a:lnTo>
                  <a:lnTo>
                    <a:pt x="502" y="489"/>
                  </a:lnTo>
                  <a:lnTo>
                    <a:pt x="519" y="441"/>
                  </a:lnTo>
                  <a:lnTo>
                    <a:pt x="527" y="393"/>
                  </a:lnTo>
                  <a:lnTo>
                    <a:pt x="530" y="348"/>
                  </a:lnTo>
                  <a:lnTo>
                    <a:pt x="527" y="300"/>
                  </a:lnTo>
                  <a:lnTo>
                    <a:pt x="519" y="252"/>
                  </a:lnTo>
                  <a:lnTo>
                    <a:pt x="502" y="206"/>
                  </a:lnTo>
                  <a:lnTo>
                    <a:pt x="479" y="164"/>
                  </a:lnTo>
                  <a:lnTo>
                    <a:pt x="448" y="127"/>
                  </a:lnTo>
                  <a:lnTo>
                    <a:pt x="411" y="99"/>
                  </a:lnTo>
                  <a:lnTo>
                    <a:pt x="363" y="79"/>
                  </a:lnTo>
                  <a:lnTo>
                    <a:pt x="309" y="70"/>
                  </a:lnTo>
                  <a:close/>
                  <a:moveTo>
                    <a:pt x="309" y="0"/>
                  </a:moveTo>
                  <a:lnTo>
                    <a:pt x="357" y="3"/>
                  </a:lnTo>
                  <a:lnTo>
                    <a:pt x="403" y="14"/>
                  </a:lnTo>
                  <a:lnTo>
                    <a:pt x="445" y="31"/>
                  </a:lnTo>
                  <a:lnTo>
                    <a:pt x="496" y="65"/>
                  </a:lnTo>
                  <a:lnTo>
                    <a:pt x="542" y="107"/>
                  </a:lnTo>
                  <a:lnTo>
                    <a:pt x="573" y="161"/>
                  </a:lnTo>
                  <a:lnTo>
                    <a:pt x="596" y="221"/>
                  </a:lnTo>
                  <a:lnTo>
                    <a:pt x="610" y="283"/>
                  </a:lnTo>
                  <a:lnTo>
                    <a:pt x="615" y="348"/>
                  </a:lnTo>
                  <a:lnTo>
                    <a:pt x="610" y="413"/>
                  </a:lnTo>
                  <a:lnTo>
                    <a:pt x="596" y="475"/>
                  </a:lnTo>
                  <a:lnTo>
                    <a:pt x="573" y="535"/>
                  </a:lnTo>
                  <a:lnTo>
                    <a:pt x="542" y="586"/>
                  </a:lnTo>
                  <a:lnTo>
                    <a:pt x="496" y="631"/>
                  </a:lnTo>
                  <a:lnTo>
                    <a:pt x="445" y="665"/>
                  </a:lnTo>
                  <a:lnTo>
                    <a:pt x="405" y="682"/>
                  </a:lnTo>
                  <a:lnTo>
                    <a:pt x="357" y="693"/>
                  </a:lnTo>
                  <a:lnTo>
                    <a:pt x="309" y="696"/>
                  </a:lnTo>
                  <a:lnTo>
                    <a:pt x="258" y="693"/>
                  </a:lnTo>
                  <a:lnTo>
                    <a:pt x="212" y="682"/>
                  </a:lnTo>
                  <a:lnTo>
                    <a:pt x="173" y="665"/>
                  </a:lnTo>
                  <a:lnTo>
                    <a:pt x="136" y="642"/>
                  </a:lnTo>
                  <a:lnTo>
                    <a:pt x="105" y="617"/>
                  </a:lnTo>
                  <a:lnTo>
                    <a:pt x="76" y="586"/>
                  </a:lnTo>
                  <a:lnTo>
                    <a:pt x="42" y="535"/>
                  </a:lnTo>
                  <a:lnTo>
                    <a:pt x="20" y="475"/>
                  </a:lnTo>
                  <a:lnTo>
                    <a:pt x="5" y="413"/>
                  </a:lnTo>
                  <a:lnTo>
                    <a:pt x="0" y="348"/>
                  </a:lnTo>
                  <a:lnTo>
                    <a:pt x="5" y="283"/>
                  </a:lnTo>
                  <a:lnTo>
                    <a:pt x="20" y="221"/>
                  </a:lnTo>
                  <a:lnTo>
                    <a:pt x="42" y="161"/>
                  </a:lnTo>
                  <a:lnTo>
                    <a:pt x="76" y="107"/>
                  </a:lnTo>
                  <a:lnTo>
                    <a:pt x="119" y="65"/>
                  </a:lnTo>
                  <a:lnTo>
                    <a:pt x="173" y="31"/>
                  </a:lnTo>
                  <a:lnTo>
                    <a:pt x="212" y="14"/>
                  </a:lnTo>
                  <a:lnTo>
                    <a:pt x="258" y="3"/>
                  </a:lnTo>
                  <a:lnTo>
                    <a:pt x="30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23"/>
            <p:cNvSpPr>
              <a:spLocks/>
            </p:cNvSpPr>
            <p:nvPr/>
          </p:nvSpPr>
          <p:spPr bwMode="auto">
            <a:xfrm>
              <a:off x="7190" y="5552"/>
              <a:ext cx="525" cy="676"/>
            </a:xfrm>
            <a:custGeom>
              <a:avLst/>
              <a:gdLst/>
              <a:ahLst/>
              <a:cxnLst>
                <a:cxn ang="0">
                  <a:pos x="292" y="0"/>
                </a:cxn>
                <a:cxn ang="0">
                  <a:pos x="343" y="3"/>
                </a:cxn>
                <a:cxn ang="0">
                  <a:pos x="386" y="14"/>
                </a:cxn>
                <a:cxn ang="0">
                  <a:pos x="420" y="31"/>
                </a:cxn>
                <a:cxn ang="0">
                  <a:pos x="448" y="51"/>
                </a:cxn>
                <a:cxn ang="0">
                  <a:pos x="471" y="76"/>
                </a:cxn>
                <a:cxn ang="0">
                  <a:pos x="491" y="102"/>
                </a:cxn>
                <a:cxn ang="0">
                  <a:pos x="513" y="161"/>
                </a:cxn>
                <a:cxn ang="0">
                  <a:pos x="519" y="192"/>
                </a:cxn>
                <a:cxn ang="0">
                  <a:pos x="525" y="221"/>
                </a:cxn>
                <a:cxn ang="0">
                  <a:pos x="525" y="676"/>
                </a:cxn>
                <a:cxn ang="0">
                  <a:pos x="445" y="676"/>
                </a:cxn>
                <a:cxn ang="0">
                  <a:pos x="445" y="252"/>
                </a:cxn>
                <a:cxn ang="0">
                  <a:pos x="440" y="198"/>
                </a:cxn>
                <a:cxn ang="0">
                  <a:pos x="425" y="155"/>
                </a:cxn>
                <a:cxn ang="0">
                  <a:pos x="400" y="119"/>
                </a:cxn>
                <a:cxn ang="0">
                  <a:pos x="366" y="93"/>
                </a:cxn>
                <a:cxn ang="0">
                  <a:pos x="323" y="76"/>
                </a:cxn>
                <a:cxn ang="0">
                  <a:pos x="272" y="70"/>
                </a:cxn>
                <a:cxn ang="0">
                  <a:pos x="227" y="76"/>
                </a:cxn>
                <a:cxn ang="0">
                  <a:pos x="190" y="90"/>
                </a:cxn>
                <a:cxn ang="0">
                  <a:pos x="156" y="113"/>
                </a:cxn>
                <a:cxn ang="0">
                  <a:pos x="130" y="141"/>
                </a:cxn>
                <a:cxn ang="0">
                  <a:pos x="110" y="175"/>
                </a:cxn>
                <a:cxn ang="0">
                  <a:pos x="96" y="212"/>
                </a:cxn>
                <a:cxn ang="0">
                  <a:pos x="88" y="254"/>
                </a:cxn>
                <a:cxn ang="0">
                  <a:pos x="85" y="297"/>
                </a:cxn>
                <a:cxn ang="0">
                  <a:pos x="85" y="676"/>
                </a:cxn>
                <a:cxn ang="0">
                  <a:pos x="5" y="676"/>
                </a:cxn>
                <a:cxn ang="0">
                  <a:pos x="5" y="90"/>
                </a:cxn>
                <a:cxn ang="0">
                  <a:pos x="3" y="53"/>
                </a:cxn>
                <a:cxn ang="0">
                  <a:pos x="0" y="20"/>
                </a:cxn>
                <a:cxn ang="0">
                  <a:pos x="79" y="20"/>
                </a:cxn>
                <a:cxn ang="0">
                  <a:pos x="85" y="116"/>
                </a:cxn>
                <a:cxn ang="0">
                  <a:pos x="88" y="119"/>
                </a:cxn>
                <a:cxn ang="0">
                  <a:pos x="113" y="82"/>
                </a:cxn>
                <a:cxn ang="0">
                  <a:pos x="142" y="51"/>
                </a:cxn>
                <a:cxn ang="0">
                  <a:pos x="176" y="28"/>
                </a:cxn>
                <a:cxn ang="0">
                  <a:pos x="213" y="11"/>
                </a:cxn>
                <a:cxn ang="0">
                  <a:pos x="249" y="3"/>
                </a:cxn>
                <a:cxn ang="0">
                  <a:pos x="292" y="0"/>
                </a:cxn>
              </a:cxnLst>
              <a:rect l="0" t="0" r="r" b="b"/>
              <a:pathLst>
                <a:path w="525" h="676">
                  <a:moveTo>
                    <a:pt x="292" y="0"/>
                  </a:moveTo>
                  <a:lnTo>
                    <a:pt x="343" y="3"/>
                  </a:lnTo>
                  <a:lnTo>
                    <a:pt x="386" y="14"/>
                  </a:lnTo>
                  <a:lnTo>
                    <a:pt x="420" y="31"/>
                  </a:lnTo>
                  <a:lnTo>
                    <a:pt x="448" y="51"/>
                  </a:lnTo>
                  <a:lnTo>
                    <a:pt x="471" y="76"/>
                  </a:lnTo>
                  <a:lnTo>
                    <a:pt x="491" y="102"/>
                  </a:lnTo>
                  <a:lnTo>
                    <a:pt x="513" y="161"/>
                  </a:lnTo>
                  <a:lnTo>
                    <a:pt x="519" y="192"/>
                  </a:lnTo>
                  <a:lnTo>
                    <a:pt x="525" y="221"/>
                  </a:lnTo>
                  <a:lnTo>
                    <a:pt x="525" y="676"/>
                  </a:lnTo>
                  <a:lnTo>
                    <a:pt x="445" y="676"/>
                  </a:lnTo>
                  <a:lnTo>
                    <a:pt x="445" y="252"/>
                  </a:lnTo>
                  <a:lnTo>
                    <a:pt x="440" y="198"/>
                  </a:lnTo>
                  <a:lnTo>
                    <a:pt x="425" y="155"/>
                  </a:lnTo>
                  <a:lnTo>
                    <a:pt x="400" y="119"/>
                  </a:lnTo>
                  <a:lnTo>
                    <a:pt x="366" y="93"/>
                  </a:lnTo>
                  <a:lnTo>
                    <a:pt x="323" y="76"/>
                  </a:lnTo>
                  <a:lnTo>
                    <a:pt x="272" y="70"/>
                  </a:lnTo>
                  <a:lnTo>
                    <a:pt x="227" y="76"/>
                  </a:lnTo>
                  <a:lnTo>
                    <a:pt x="190" y="90"/>
                  </a:lnTo>
                  <a:lnTo>
                    <a:pt x="156" y="113"/>
                  </a:lnTo>
                  <a:lnTo>
                    <a:pt x="130" y="141"/>
                  </a:lnTo>
                  <a:lnTo>
                    <a:pt x="110" y="175"/>
                  </a:lnTo>
                  <a:lnTo>
                    <a:pt x="96" y="212"/>
                  </a:lnTo>
                  <a:lnTo>
                    <a:pt x="88" y="254"/>
                  </a:lnTo>
                  <a:lnTo>
                    <a:pt x="85" y="297"/>
                  </a:lnTo>
                  <a:lnTo>
                    <a:pt x="85" y="676"/>
                  </a:lnTo>
                  <a:lnTo>
                    <a:pt x="5" y="676"/>
                  </a:lnTo>
                  <a:lnTo>
                    <a:pt x="5" y="90"/>
                  </a:lnTo>
                  <a:lnTo>
                    <a:pt x="3" y="53"/>
                  </a:lnTo>
                  <a:lnTo>
                    <a:pt x="0" y="20"/>
                  </a:lnTo>
                  <a:lnTo>
                    <a:pt x="79" y="20"/>
                  </a:lnTo>
                  <a:lnTo>
                    <a:pt x="85" y="116"/>
                  </a:lnTo>
                  <a:lnTo>
                    <a:pt x="88" y="119"/>
                  </a:lnTo>
                  <a:lnTo>
                    <a:pt x="113" y="82"/>
                  </a:lnTo>
                  <a:lnTo>
                    <a:pt x="142" y="51"/>
                  </a:lnTo>
                  <a:lnTo>
                    <a:pt x="176" y="28"/>
                  </a:lnTo>
                  <a:lnTo>
                    <a:pt x="213" y="11"/>
                  </a:lnTo>
                  <a:lnTo>
                    <a:pt x="249" y="3"/>
                  </a:lnTo>
                  <a:lnTo>
                    <a:pt x="29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pic>
        <p:nvPicPr>
          <p:cNvPr id="27" name="Picture 6" descr="oregon_duck_mascot"/>
          <p:cNvPicPr>
            <a:picLocks noGrp="1" noChangeAspect="1" noChangeArrowheads="1"/>
          </p:cNvPicPr>
          <p:nvPr>
            <p:ph sz="quarter" idx="4294967295"/>
          </p:nvPr>
        </p:nvPicPr>
        <p:blipFill>
          <a:blip r:embed="rId2" cstate="print"/>
          <a:srcRect/>
          <a:stretch>
            <a:fillRect/>
          </a:stretch>
        </p:blipFill>
        <p:spPr>
          <a:xfrm>
            <a:off x="7467600" y="5791200"/>
            <a:ext cx="1541417" cy="914400"/>
          </a:xfrm>
          <a:prstGeom prst="rect">
            <a:avLst/>
          </a:prstGeom>
          <a:noFill/>
        </p:spPr>
      </p:pic>
      <p:sp>
        <p:nvSpPr>
          <p:cNvPr id="28" name="Rectangle 27"/>
          <p:cNvSpPr/>
          <p:nvPr/>
        </p:nvSpPr>
        <p:spPr>
          <a:xfrm>
            <a:off x="838200" y="948690"/>
            <a:ext cx="6781800" cy="5078313"/>
          </a:xfrm>
          <a:prstGeom prst="rect">
            <a:avLst/>
          </a:prstGeom>
        </p:spPr>
        <p:txBody>
          <a:bodyPr wrap="square">
            <a:spAutoFit/>
          </a:bodyPr>
          <a:lstStyle/>
          <a:p>
            <a:endParaRPr lang="en-US" dirty="0" smtClean="0">
              <a:solidFill>
                <a:prstClr val="black"/>
              </a:solidFill>
            </a:endParaRPr>
          </a:p>
          <a:p>
            <a:r>
              <a:rPr lang="en-US" b="1" dirty="0" smtClean="0">
                <a:solidFill>
                  <a:prstClr val="black"/>
                </a:solidFill>
              </a:rPr>
              <a:t>Goals: </a:t>
            </a:r>
          </a:p>
          <a:p>
            <a:pPr lvl="1">
              <a:buFont typeface="Arial" pitchFamily="34" charset="0"/>
              <a:buChar char="•"/>
            </a:pPr>
            <a:r>
              <a:rPr lang="en-US" dirty="0" smtClean="0">
                <a:solidFill>
                  <a:prstClr val="black"/>
                </a:solidFill>
              </a:rPr>
              <a:t> Better manage health care and absence-related costs</a:t>
            </a:r>
          </a:p>
          <a:p>
            <a:pPr lvl="1">
              <a:buFont typeface="Arial" pitchFamily="34" charset="0"/>
              <a:buChar char="•"/>
            </a:pPr>
            <a:r>
              <a:rPr lang="en-US" dirty="0" smtClean="0">
                <a:solidFill>
                  <a:prstClr val="black"/>
                </a:solidFill>
              </a:rPr>
              <a:t> Enhance faculty and staff productivity</a:t>
            </a:r>
          </a:p>
          <a:p>
            <a:pPr lvl="1">
              <a:buFont typeface="Arial" pitchFamily="34" charset="0"/>
              <a:buChar char="•"/>
            </a:pPr>
            <a:r>
              <a:rPr lang="en-US" dirty="0" smtClean="0">
                <a:solidFill>
                  <a:prstClr val="black"/>
                </a:solidFill>
              </a:rPr>
              <a:t> Reduce staff turnover by increasing commitment to university</a:t>
            </a:r>
          </a:p>
          <a:p>
            <a:pPr lvl="1">
              <a:buFont typeface="Arial" pitchFamily="34" charset="0"/>
              <a:buChar char="•"/>
            </a:pPr>
            <a:r>
              <a:rPr lang="en-US" dirty="0" smtClean="0">
                <a:solidFill>
                  <a:prstClr val="black"/>
                </a:solidFill>
              </a:rPr>
              <a:t> Improve academic outcomes</a:t>
            </a:r>
          </a:p>
          <a:p>
            <a:pPr lvl="1">
              <a:buFont typeface="Arial" pitchFamily="34" charset="0"/>
              <a:buChar char="•"/>
            </a:pPr>
            <a:r>
              <a:rPr lang="en-US" dirty="0" smtClean="0">
                <a:solidFill>
                  <a:prstClr val="black"/>
                </a:solidFill>
              </a:rPr>
              <a:t> Enhance student engagement</a:t>
            </a:r>
          </a:p>
          <a:p>
            <a:pPr lvl="1">
              <a:buFont typeface="Arial" pitchFamily="34" charset="0"/>
              <a:buChar char="•"/>
            </a:pPr>
            <a:endParaRPr lang="en-US" dirty="0" smtClean="0">
              <a:solidFill>
                <a:prstClr val="black"/>
              </a:solidFill>
            </a:endParaRPr>
          </a:p>
          <a:p>
            <a:r>
              <a:rPr lang="en-US" b="1" dirty="0" smtClean="0">
                <a:solidFill>
                  <a:prstClr val="black"/>
                </a:solidFill>
              </a:rPr>
              <a:t>Best Practices:</a:t>
            </a:r>
          </a:p>
          <a:p>
            <a:pPr lvl="1">
              <a:buFont typeface="Arial" pitchFamily="34" charset="0"/>
              <a:buChar char="•"/>
            </a:pPr>
            <a:r>
              <a:rPr lang="en-US" dirty="0" smtClean="0">
                <a:solidFill>
                  <a:prstClr val="black"/>
                </a:solidFill>
              </a:rPr>
              <a:t> Variety of efforts</a:t>
            </a:r>
          </a:p>
          <a:p>
            <a:pPr lvl="1">
              <a:buFont typeface="Arial" pitchFamily="34" charset="0"/>
              <a:buChar char="•"/>
            </a:pPr>
            <a:r>
              <a:rPr lang="en-US" dirty="0" smtClean="0">
                <a:solidFill>
                  <a:prstClr val="black"/>
                </a:solidFill>
              </a:rPr>
              <a:t> Optimize ROI through sustainable behavior change</a:t>
            </a:r>
          </a:p>
          <a:p>
            <a:pPr lvl="1">
              <a:buFont typeface="Arial" pitchFamily="34" charset="0"/>
              <a:buChar char="•"/>
            </a:pPr>
            <a:r>
              <a:rPr lang="en-US" dirty="0" smtClean="0">
                <a:solidFill>
                  <a:prstClr val="black"/>
                </a:solidFill>
              </a:rPr>
              <a:t> Focus on important issues with measurable outcomes the University can impact</a:t>
            </a:r>
          </a:p>
          <a:p>
            <a:pPr lvl="2">
              <a:buFont typeface="Arial" pitchFamily="34" charset="0"/>
              <a:buChar char="•"/>
            </a:pPr>
            <a:endParaRPr lang="en-US" dirty="0" smtClean="0">
              <a:solidFill>
                <a:prstClr val="black"/>
              </a:solidFill>
            </a:endParaRPr>
          </a:p>
          <a:p>
            <a:pPr lvl="1">
              <a:buFont typeface="Arial" pitchFamily="34" charset="0"/>
              <a:buChar char="•"/>
            </a:pPr>
            <a:endParaRPr lang="en-US" dirty="0" smtClean="0">
              <a:solidFill>
                <a:prstClr val="black"/>
              </a:solidFill>
            </a:endParaRPr>
          </a:p>
          <a:p>
            <a:endParaRPr lang="en-US" dirty="0" smtClean="0">
              <a:solidFill>
                <a:prstClr val="black"/>
              </a:solidFill>
            </a:endParaRPr>
          </a:p>
          <a:p>
            <a:pPr lvl="1"/>
            <a:endParaRPr lang="en-US" dirty="0" smtClean="0">
              <a:solidFill>
                <a:prstClr val="black"/>
              </a:solidFill>
            </a:endParaRPr>
          </a:p>
          <a:p>
            <a:r>
              <a:rPr lang="en-US" dirty="0" smtClean="0">
                <a:solidFill>
                  <a:prstClr val="black"/>
                </a:solidFill>
              </a:rPr>
              <a:t>	</a:t>
            </a:r>
          </a:p>
        </p:txBody>
      </p:sp>
      <p:sp>
        <p:nvSpPr>
          <p:cNvPr id="29" name="Rectangle 28"/>
          <p:cNvSpPr/>
          <p:nvPr/>
        </p:nvSpPr>
        <p:spPr>
          <a:xfrm>
            <a:off x="1981200" y="685800"/>
            <a:ext cx="5715000" cy="369332"/>
          </a:xfrm>
          <a:prstGeom prst="rect">
            <a:avLst/>
          </a:prstGeom>
        </p:spPr>
        <p:txBody>
          <a:bodyPr wrap="square">
            <a:spAutoFit/>
          </a:bodyPr>
          <a:lstStyle/>
          <a:p>
            <a:r>
              <a:rPr lang="en-US" b="1" dirty="0" smtClean="0">
                <a:solidFill>
                  <a:prstClr val="black"/>
                </a:solidFill>
              </a:rPr>
              <a:t>University of Oregon Healthy Campus Initiative</a:t>
            </a:r>
            <a:endParaRPr lang="en-US" b="1" dirty="0">
              <a:solidFill>
                <a:prstClr val="black"/>
              </a:solidFill>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bwMode="auto">
          <a:xfrm>
            <a:off x="304800" y="152400"/>
            <a:ext cx="1553648" cy="1215862"/>
            <a:chOff x="0" y="0"/>
            <a:chExt cx="9360" cy="7324"/>
          </a:xfrm>
        </p:grpSpPr>
        <p:sp>
          <p:nvSpPr>
            <p:cNvPr id="6" name="AutoShape 3"/>
            <p:cNvSpPr>
              <a:spLocks noChangeAspect="1" noChangeArrowheads="1"/>
            </p:cNvSpPr>
            <p:nvPr/>
          </p:nvSpPr>
          <p:spPr bwMode="auto">
            <a:xfrm>
              <a:off x="0" y="0"/>
              <a:ext cx="9360" cy="73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Rectangle 4"/>
            <p:cNvSpPr>
              <a:spLocks noChangeArrowheads="1"/>
            </p:cNvSpPr>
            <p:nvPr/>
          </p:nvSpPr>
          <p:spPr bwMode="auto">
            <a:xfrm>
              <a:off x="0" y="0"/>
              <a:ext cx="9340" cy="7324"/>
            </a:xfrm>
            <a:prstGeom prst="rect">
              <a:avLst/>
            </a:prstGeom>
            <a:noFill/>
            <a:ln w="0">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5"/>
            <p:cNvSpPr>
              <a:spLocks/>
            </p:cNvSpPr>
            <p:nvPr/>
          </p:nvSpPr>
          <p:spPr bwMode="auto">
            <a:xfrm>
              <a:off x="3348" y="4051"/>
              <a:ext cx="519" cy="946"/>
            </a:xfrm>
            <a:custGeom>
              <a:avLst/>
              <a:gdLst/>
              <a:ahLst/>
              <a:cxnLst>
                <a:cxn ang="0">
                  <a:pos x="0" y="0"/>
                </a:cxn>
                <a:cxn ang="0">
                  <a:pos x="79" y="0"/>
                </a:cxn>
                <a:cxn ang="0">
                  <a:pos x="79" y="388"/>
                </a:cxn>
                <a:cxn ang="0">
                  <a:pos x="82" y="388"/>
                </a:cxn>
                <a:cxn ang="0">
                  <a:pos x="108" y="351"/>
                </a:cxn>
                <a:cxn ang="0">
                  <a:pos x="136" y="320"/>
                </a:cxn>
                <a:cxn ang="0">
                  <a:pos x="170" y="297"/>
                </a:cxn>
                <a:cxn ang="0">
                  <a:pos x="207" y="281"/>
                </a:cxn>
                <a:cxn ang="0">
                  <a:pos x="244" y="272"/>
                </a:cxn>
                <a:cxn ang="0">
                  <a:pos x="287" y="269"/>
                </a:cxn>
                <a:cxn ang="0">
                  <a:pos x="338" y="272"/>
                </a:cxn>
                <a:cxn ang="0">
                  <a:pos x="380" y="283"/>
                </a:cxn>
                <a:cxn ang="0">
                  <a:pos x="414" y="300"/>
                </a:cxn>
                <a:cxn ang="0">
                  <a:pos x="443" y="320"/>
                </a:cxn>
                <a:cxn ang="0">
                  <a:pos x="465" y="346"/>
                </a:cxn>
                <a:cxn ang="0">
                  <a:pos x="485" y="371"/>
                </a:cxn>
                <a:cxn ang="0">
                  <a:pos x="508" y="431"/>
                </a:cxn>
                <a:cxn ang="0">
                  <a:pos x="514" y="462"/>
                </a:cxn>
                <a:cxn ang="0">
                  <a:pos x="519" y="490"/>
                </a:cxn>
                <a:cxn ang="0">
                  <a:pos x="519" y="946"/>
                </a:cxn>
                <a:cxn ang="0">
                  <a:pos x="440" y="946"/>
                </a:cxn>
                <a:cxn ang="0">
                  <a:pos x="440" y="521"/>
                </a:cxn>
                <a:cxn ang="0">
                  <a:pos x="434" y="467"/>
                </a:cxn>
                <a:cxn ang="0">
                  <a:pos x="420" y="425"/>
                </a:cxn>
                <a:cxn ang="0">
                  <a:pos x="394" y="388"/>
                </a:cxn>
                <a:cxn ang="0">
                  <a:pos x="360" y="363"/>
                </a:cxn>
                <a:cxn ang="0">
                  <a:pos x="318" y="346"/>
                </a:cxn>
                <a:cxn ang="0">
                  <a:pos x="267" y="340"/>
                </a:cxn>
                <a:cxn ang="0">
                  <a:pos x="221" y="346"/>
                </a:cxn>
                <a:cxn ang="0">
                  <a:pos x="184" y="360"/>
                </a:cxn>
                <a:cxn ang="0">
                  <a:pos x="150" y="382"/>
                </a:cxn>
                <a:cxn ang="0">
                  <a:pos x="125" y="411"/>
                </a:cxn>
                <a:cxn ang="0">
                  <a:pos x="105" y="445"/>
                </a:cxn>
                <a:cxn ang="0">
                  <a:pos x="91" y="482"/>
                </a:cxn>
                <a:cxn ang="0">
                  <a:pos x="82" y="524"/>
                </a:cxn>
                <a:cxn ang="0">
                  <a:pos x="79" y="566"/>
                </a:cxn>
                <a:cxn ang="0">
                  <a:pos x="79" y="946"/>
                </a:cxn>
                <a:cxn ang="0">
                  <a:pos x="0" y="946"/>
                </a:cxn>
                <a:cxn ang="0">
                  <a:pos x="0" y="0"/>
                </a:cxn>
              </a:cxnLst>
              <a:rect l="0" t="0" r="r" b="b"/>
              <a:pathLst>
                <a:path w="519" h="946">
                  <a:moveTo>
                    <a:pt x="0" y="0"/>
                  </a:moveTo>
                  <a:lnTo>
                    <a:pt x="79" y="0"/>
                  </a:lnTo>
                  <a:lnTo>
                    <a:pt x="79" y="388"/>
                  </a:lnTo>
                  <a:lnTo>
                    <a:pt x="82" y="388"/>
                  </a:lnTo>
                  <a:lnTo>
                    <a:pt x="108" y="351"/>
                  </a:lnTo>
                  <a:lnTo>
                    <a:pt x="136" y="320"/>
                  </a:lnTo>
                  <a:lnTo>
                    <a:pt x="170" y="297"/>
                  </a:lnTo>
                  <a:lnTo>
                    <a:pt x="207" y="281"/>
                  </a:lnTo>
                  <a:lnTo>
                    <a:pt x="244" y="272"/>
                  </a:lnTo>
                  <a:lnTo>
                    <a:pt x="287" y="269"/>
                  </a:lnTo>
                  <a:lnTo>
                    <a:pt x="338" y="272"/>
                  </a:lnTo>
                  <a:lnTo>
                    <a:pt x="380" y="283"/>
                  </a:lnTo>
                  <a:lnTo>
                    <a:pt x="414" y="300"/>
                  </a:lnTo>
                  <a:lnTo>
                    <a:pt x="443" y="320"/>
                  </a:lnTo>
                  <a:lnTo>
                    <a:pt x="465" y="346"/>
                  </a:lnTo>
                  <a:lnTo>
                    <a:pt x="485" y="371"/>
                  </a:lnTo>
                  <a:lnTo>
                    <a:pt x="508" y="431"/>
                  </a:lnTo>
                  <a:lnTo>
                    <a:pt x="514" y="462"/>
                  </a:lnTo>
                  <a:lnTo>
                    <a:pt x="519" y="490"/>
                  </a:lnTo>
                  <a:lnTo>
                    <a:pt x="519" y="946"/>
                  </a:lnTo>
                  <a:lnTo>
                    <a:pt x="440" y="946"/>
                  </a:lnTo>
                  <a:lnTo>
                    <a:pt x="440" y="521"/>
                  </a:lnTo>
                  <a:lnTo>
                    <a:pt x="434" y="467"/>
                  </a:lnTo>
                  <a:lnTo>
                    <a:pt x="420" y="425"/>
                  </a:lnTo>
                  <a:lnTo>
                    <a:pt x="394" y="388"/>
                  </a:lnTo>
                  <a:lnTo>
                    <a:pt x="360" y="363"/>
                  </a:lnTo>
                  <a:lnTo>
                    <a:pt x="318" y="346"/>
                  </a:lnTo>
                  <a:lnTo>
                    <a:pt x="267" y="340"/>
                  </a:lnTo>
                  <a:lnTo>
                    <a:pt x="221" y="346"/>
                  </a:lnTo>
                  <a:lnTo>
                    <a:pt x="184" y="360"/>
                  </a:lnTo>
                  <a:lnTo>
                    <a:pt x="150" y="382"/>
                  </a:lnTo>
                  <a:lnTo>
                    <a:pt x="125" y="411"/>
                  </a:lnTo>
                  <a:lnTo>
                    <a:pt x="105" y="445"/>
                  </a:lnTo>
                  <a:lnTo>
                    <a:pt x="91" y="482"/>
                  </a:lnTo>
                  <a:lnTo>
                    <a:pt x="82" y="524"/>
                  </a:lnTo>
                  <a:lnTo>
                    <a:pt x="79" y="566"/>
                  </a:lnTo>
                  <a:lnTo>
                    <a:pt x="79" y="946"/>
                  </a:lnTo>
                  <a:lnTo>
                    <a:pt x="0" y="946"/>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6"/>
            <p:cNvSpPr>
              <a:spLocks noEditPoints="1"/>
            </p:cNvSpPr>
            <p:nvPr/>
          </p:nvSpPr>
          <p:spPr bwMode="auto">
            <a:xfrm>
              <a:off x="4137" y="4320"/>
              <a:ext cx="593" cy="697"/>
            </a:xfrm>
            <a:custGeom>
              <a:avLst/>
              <a:gdLst/>
              <a:ahLst/>
              <a:cxnLst>
                <a:cxn ang="0">
                  <a:pos x="249" y="77"/>
                </a:cxn>
                <a:cxn ang="0">
                  <a:pos x="176" y="111"/>
                </a:cxn>
                <a:cxn ang="0">
                  <a:pos x="125" y="173"/>
                </a:cxn>
                <a:cxn ang="0">
                  <a:pos x="93" y="252"/>
                </a:cxn>
                <a:cxn ang="0">
                  <a:pos x="508" y="295"/>
                </a:cxn>
                <a:cxn ang="0">
                  <a:pos x="491" y="207"/>
                </a:cxn>
                <a:cxn ang="0">
                  <a:pos x="451" y="136"/>
                </a:cxn>
                <a:cxn ang="0">
                  <a:pos x="386" y="88"/>
                </a:cxn>
                <a:cxn ang="0">
                  <a:pos x="295" y="71"/>
                </a:cxn>
                <a:cxn ang="0">
                  <a:pos x="346" y="3"/>
                </a:cxn>
                <a:cxn ang="0">
                  <a:pos x="434" y="28"/>
                </a:cxn>
                <a:cxn ang="0">
                  <a:pos x="528" y="105"/>
                </a:cxn>
                <a:cxn ang="0">
                  <a:pos x="579" y="224"/>
                </a:cxn>
                <a:cxn ang="0">
                  <a:pos x="593" y="365"/>
                </a:cxn>
                <a:cxn ang="0">
                  <a:pos x="88" y="416"/>
                </a:cxn>
                <a:cxn ang="0">
                  <a:pos x="116" y="510"/>
                </a:cxn>
                <a:cxn ang="0">
                  <a:pos x="170" y="581"/>
                </a:cxn>
                <a:cxn ang="0">
                  <a:pos x="258" y="620"/>
                </a:cxn>
                <a:cxn ang="0">
                  <a:pos x="349" y="623"/>
                </a:cxn>
                <a:cxn ang="0">
                  <a:pos x="408" y="598"/>
                </a:cxn>
                <a:cxn ang="0">
                  <a:pos x="459" y="558"/>
                </a:cxn>
                <a:cxn ang="0">
                  <a:pos x="493" y="498"/>
                </a:cxn>
                <a:cxn ang="0">
                  <a:pos x="587" y="467"/>
                </a:cxn>
                <a:cxn ang="0">
                  <a:pos x="545" y="569"/>
                </a:cxn>
                <a:cxn ang="0">
                  <a:pos x="482" y="643"/>
                </a:cxn>
                <a:cxn ang="0">
                  <a:pos x="397" y="682"/>
                </a:cxn>
                <a:cxn ang="0">
                  <a:pos x="289" y="697"/>
                </a:cxn>
                <a:cxn ang="0">
                  <a:pos x="198" y="682"/>
                </a:cxn>
                <a:cxn ang="0">
                  <a:pos x="110" y="632"/>
                </a:cxn>
                <a:cxn ang="0">
                  <a:pos x="40" y="538"/>
                </a:cxn>
                <a:cxn ang="0">
                  <a:pos x="5" y="414"/>
                </a:cxn>
                <a:cxn ang="0">
                  <a:pos x="5" y="283"/>
                </a:cxn>
                <a:cxn ang="0">
                  <a:pos x="40" y="159"/>
                </a:cxn>
                <a:cxn ang="0">
                  <a:pos x="113" y="62"/>
                </a:cxn>
                <a:cxn ang="0">
                  <a:pos x="204" y="12"/>
                </a:cxn>
                <a:cxn ang="0">
                  <a:pos x="295" y="0"/>
                </a:cxn>
              </a:cxnLst>
              <a:rect l="0" t="0" r="r" b="b"/>
              <a:pathLst>
                <a:path w="593" h="697">
                  <a:moveTo>
                    <a:pt x="295" y="71"/>
                  </a:moveTo>
                  <a:lnTo>
                    <a:pt x="249" y="77"/>
                  </a:lnTo>
                  <a:lnTo>
                    <a:pt x="210" y="91"/>
                  </a:lnTo>
                  <a:lnTo>
                    <a:pt x="176" y="111"/>
                  </a:lnTo>
                  <a:lnTo>
                    <a:pt x="147" y="139"/>
                  </a:lnTo>
                  <a:lnTo>
                    <a:pt x="125" y="173"/>
                  </a:lnTo>
                  <a:lnTo>
                    <a:pt x="108" y="210"/>
                  </a:lnTo>
                  <a:lnTo>
                    <a:pt x="93" y="252"/>
                  </a:lnTo>
                  <a:lnTo>
                    <a:pt x="88" y="295"/>
                  </a:lnTo>
                  <a:lnTo>
                    <a:pt x="508" y="295"/>
                  </a:lnTo>
                  <a:lnTo>
                    <a:pt x="502" y="249"/>
                  </a:lnTo>
                  <a:lnTo>
                    <a:pt x="491" y="207"/>
                  </a:lnTo>
                  <a:lnTo>
                    <a:pt x="474" y="167"/>
                  </a:lnTo>
                  <a:lnTo>
                    <a:pt x="451" y="136"/>
                  </a:lnTo>
                  <a:lnTo>
                    <a:pt x="420" y="108"/>
                  </a:lnTo>
                  <a:lnTo>
                    <a:pt x="386" y="88"/>
                  </a:lnTo>
                  <a:lnTo>
                    <a:pt x="343" y="77"/>
                  </a:lnTo>
                  <a:lnTo>
                    <a:pt x="295" y="71"/>
                  </a:lnTo>
                  <a:close/>
                  <a:moveTo>
                    <a:pt x="295" y="0"/>
                  </a:moveTo>
                  <a:lnTo>
                    <a:pt x="346" y="3"/>
                  </a:lnTo>
                  <a:lnTo>
                    <a:pt x="394" y="12"/>
                  </a:lnTo>
                  <a:lnTo>
                    <a:pt x="434" y="28"/>
                  </a:lnTo>
                  <a:lnTo>
                    <a:pt x="471" y="48"/>
                  </a:lnTo>
                  <a:lnTo>
                    <a:pt x="528" y="105"/>
                  </a:lnTo>
                  <a:lnTo>
                    <a:pt x="559" y="159"/>
                  </a:lnTo>
                  <a:lnTo>
                    <a:pt x="579" y="224"/>
                  </a:lnTo>
                  <a:lnTo>
                    <a:pt x="590" y="292"/>
                  </a:lnTo>
                  <a:lnTo>
                    <a:pt x="593" y="365"/>
                  </a:lnTo>
                  <a:lnTo>
                    <a:pt x="85" y="365"/>
                  </a:lnTo>
                  <a:lnTo>
                    <a:pt x="88" y="416"/>
                  </a:lnTo>
                  <a:lnTo>
                    <a:pt x="99" y="467"/>
                  </a:lnTo>
                  <a:lnTo>
                    <a:pt x="116" y="510"/>
                  </a:lnTo>
                  <a:lnTo>
                    <a:pt x="139" y="549"/>
                  </a:lnTo>
                  <a:lnTo>
                    <a:pt x="170" y="581"/>
                  </a:lnTo>
                  <a:lnTo>
                    <a:pt x="210" y="603"/>
                  </a:lnTo>
                  <a:lnTo>
                    <a:pt x="258" y="620"/>
                  </a:lnTo>
                  <a:lnTo>
                    <a:pt x="312" y="626"/>
                  </a:lnTo>
                  <a:lnTo>
                    <a:pt x="349" y="623"/>
                  </a:lnTo>
                  <a:lnTo>
                    <a:pt x="380" y="612"/>
                  </a:lnTo>
                  <a:lnTo>
                    <a:pt x="408" y="598"/>
                  </a:lnTo>
                  <a:lnTo>
                    <a:pt x="437" y="581"/>
                  </a:lnTo>
                  <a:lnTo>
                    <a:pt x="459" y="558"/>
                  </a:lnTo>
                  <a:lnTo>
                    <a:pt x="479" y="530"/>
                  </a:lnTo>
                  <a:lnTo>
                    <a:pt x="493" y="498"/>
                  </a:lnTo>
                  <a:lnTo>
                    <a:pt x="505" y="467"/>
                  </a:lnTo>
                  <a:lnTo>
                    <a:pt x="587" y="467"/>
                  </a:lnTo>
                  <a:lnTo>
                    <a:pt x="570" y="524"/>
                  </a:lnTo>
                  <a:lnTo>
                    <a:pt x="545" y="569"/>
                  </a:lnTo>
                  <a:lnTo>
                    <a:pt x="516" y="609"/>
                  </a:lnTo>
                  <a:lnTo>
                    <a:pt x="482" y="643"/>
                  </a:lnTo>
                  <a:lnTo>
                    <a:pt x="442" y="665"/>
                  </a:lnTo>
                  <a:lnTo>
                    <a:pt x="397" y="682"/>
                  </a:lnTo>
                  <a:lnTo>
                    <a:pt x="346" y="694"/>
                  </a:lnTo>
                  <a:lnTo>
                    <a:pt x="289" y="697"/>
                  </a:lnTo>
                  <a:lnTo>
                    <a:pt x="241" y="694"/>
                  </a:lnTo>
                  <a:lnTo>
                    <a:pt x="198" y="682"/>
                  </a:lnTo>
                  <a:lnTo>
                    <a:pt x="162" y="665"/>
                  </a:lnTo>
                  <a:lnTo>
                    <a:pt x="110" y="632"/>
                  </a:lnTo>
                  <a:lnTo>
                    <a:pt x="71" y="589"/>
                  </a:lnTo>
                  <a:lnTo>
                    <a:pt x="40" y="538"/>
                  </a:lnTo>
                  <a:lnTo>
                    <a:pt x="17" y="479"/>
                  </a:lnTo>
                  <a:lnTo>
                    <a:pt x="5" y="414"/>
                  </a:lnTo>
                  <a:lnTo>
                    <a:pt x="0" y="348"/>
                  </a:lnTo>
                  <a:lnTo>
                    <a:pt x="5" y="283"/>
                  </a:lnTo>
                  <a:lnTo>
                    <a:pt x="17" y="218"/>
                  </a:lnTo>
                  <a:lnTo>
                    <a:pt x="40" y="159"/>
                  </a:lnTo>
                  <a:lnTo>
                    <a:pt x="74" y="108"/>
                  </a:lnTo>
                  <a:lnTo>
                    <a:pt x="113" y="62"/>
                  </a:lnTo>
                  <a:lnTo>
                    <a:pt x="164" y="28"/>
                  </a:lnTo>
                  <a:lnTo>
                    <a:pt x="204" y="12"/>
                  </a:lnTo>
                  <a:lnTo>
                    <a:pt x="247" y="3"/>
                  </a:lnTo>
                  <a:lnTo>
                    <a:pt x="29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7"/>
            <p:cNvSpPr>
              <a:spLocks noEditPoints="1"/>
            </p:cNvSpPr>
            <p:nvPr/>
          </p:nvSpPr>
          <p:spPr bwMode="auto">
            <a:xfrm>
              <a:off x="4945" y="4320"/>
              <a:ext cx="514" cy="697"/>
            </a:xfrm>
            <a:custGeom>
              <a:avLst/>
              <a:gdLst/>
              <a:ahLst/>
              <a:cxnLst>
                <a:cxn ang="0">
                  <a:pos x="270" y="348"/>
                </a:cxn>
                <a:cxn ang="0">
                  <a:pos x="165" y="377"/>
                </a:cxn>
                <a:cxn ang="0">
                  <a:pos x="103" y="425"/>
                </a:cxn>
                <a:cxn ang="0">
                  <a:pos x="86" y="493"/>
                </a:cxn>
                <a:cxn ang="0">
                  <a:pos x="105" y="566"/>
                </a:cxn>
                <a:cxn ang="0">
                  <a:pos x="159" y="609"/>
                </a:cxn>
                <a:cxn ang="0">
                  <a:pos x="233" y="626"/>
                </a:cxn>
                <a:cxn ang="0">
                  <a:pos x="307" y="615"/>
                </a:cxn>
                <a:cxn ang="0">
                  <a:pos x="372" y="572"/>
                </a:cxn>
                <a:cxn ang="0">
                  <a:pos x="418" y="496"/>
                </a:cxn>
                <a:cxn ang="0">
                  <a:pos x="432" y="397"/>
                </a:cxn>
                <a:cxn ang="0">
                  <a:pos x="330" y="346"/>
                </a:cxn>
                <a:cxn ang="0">
                  <a:pos x="327" y="3"/>
                </a:cxn>
                <a:cxn ang="0">
                  <a:pos x="412" y="28"/>
                </a:cxn>
                <a:cxn ang="0">
                  <a:pos x="474" y="82"/>
                </a:cxn>
                <a:cxn ang="0">
                  <a:pos x="505" y="164"/>
                </a:cxn>
                <a:cxn ang="0">
                  <a:pos x="508" y="566"/>
                </a:cxn>
                <a:cxn ang="0">
                  <a:pos x="514" y="643"/>
                </a:cxn>
                <a:cxn ang="0">
                  <a:pos x="435" y="677"/>
                </a:cxn>
                <a:cxn ang="0">
                  <a:pos x="429" y="581"/>
                </a:cxn>
                <a:cxn ang="0">
                  <a:pos x="418" y="603"/>
                </a:cxn>
                <a:cxn ang="0">
                  <a:pos x="392" y="629"/>
                </a:cxn>
                <a:cxn ang="0">
                  <a:pos x="344" y="663"/>
                </a:cxn>
                <a:cxn ang="0">
                  <a:pos x="284" y="688"/>
                </a:cxn>
                <a:cxn ang="0">
                  <a:pos x="219" y="697"/>
                </a:cxn>
                <a:cxn ang="0">
                  <a:pos x="134" y="682"/>
                </a:cxn>
                <a:cxn ang="0">
                  <a:pos x="63" y="643"/>
                </a:cxn>
                <a:cxn ang="0">
                  <a:pos x="17" y="578"/>
                </a:cxn>
                <a:cxn ang="0">
                  <a:pos x="0" y="493"/>
                </a:cxn>
                <a:cxn ang="0">
                  <a:pos x="15" y="411"/>
                </a:cxn>
                <a:cxn ang="0">
                  <a:pos x="63" y="348"/>
                </a:cxn>
                <a:cxn ang="0">
                  <a:pos x="131" y="303"/>
                </a:cxn>
                <a:cxn ang="0">
                  <a:pos x="202" y="283"/>
                </a:cxn>
                <a:cxn ang="0">
                  <a:pos x="278" y="275"/>
                </a:cxn>
                <a:cxn ang="0">
                  <a:pos x="429" y="213"/>
                </a:cxn>
                <a:cxn ang="0">
                  <a:pos x="406" y="128"/>
                </a:cxn>
                <a:cxn ang="0">
                  <a:pos x="355" y="85"/>
                </a:cxn>
                <a:cxn ang="0">
                  <a:pos x="273" y="71"/>
                </a:cxn>
                <a:cxn ang="0">
                  <a:pos x="213" y="77"/>
                </a:cxn>
                <a:cxn ang="0">
                  <a:pos x="165" y="96"/>
                </a:cxn>
                <a:cxn ang="0">
                  <a:pos x="139" y="116"/>
                </a:cxn>
                <a:cxn ang="0">
                  <a:pos x="120" y="156"/>
                </a:cxn>
                <a:cxn ang="0">
                  <a:pos x="29" y="187"/>
                </a:cxn>
                <a:cxn ang="0">
                  <a:pos x="57" y="99"/>
                </a:cxn>
                <a:cxn ang="0">
                  <a:pos x="111" y="43"/>
                </a:cxn>
                <a:cxn ang="0">
                  <a:pos x="185" y="9"/>
                </a:cxn>
                <a:cxn ang="0">
                  <a:pos x="276" y="0"/>
                </a:cxn>
              </a:cxnLst>
              <a:rect l="0" t="0" r="r" b="b"/>
              <a:pathLst>
                <a:path w="514" h="697">
                  <a:moveTo>
                    <a:pt x="330" y="346"/>
                  </a:moveTo>
                  <a:lnTo>
                    <a:pt x="270" y="348"/>
                  </a:lnTo>
                  <a:lnTo>
                    <a:pt x="216" y="360"/>
                  </a:lnTo>
                  <a:lnTo>
                    <a:pt x="165" y="377"/>
                  </a:lnTo>
                  <a:lnTo>
                    <a:pt x="122" y="399"/>
                  </a:lnTo>
                  <a:lnTo>
                    <a:pt x="103" y="425"/>
                  </a:lnTo>
                  <a:lnTo>
                    <a:pt x="88" y="456"/>
                  </a:lnTo>
                  <a:lnTo>
                    <a:pt x="86" y="493"/>
                  </a:lnTo>
                  <a:lnTo>
                    <a:pt x="91" y="535"/>
                  </a:lnTo>
                  <a:lnTo>
                    <a:pt x="105" y="566"/>
                  </a:lnTo>
                  <a:lnTo>
                    <a:pt x="128" y="592"/>
                  </a:lnTo>
                  <a:lnTo>
                    <a:pt x="159" y="609"/>
                  </a:lnTo>
                  <a:lnTo>
                    <a:pt x="193" y="620"/>
                  </a:lnTo>
                  <a:lnTo>
                    <a:pt x="233" y="626"/>
                  </a:lnTo>
                  <a:lnTo>
                    <a:pt x="273" y="623"/>
                  </a:lnTo>
                  <a:lnTo>
                    <a:pt x="307" y="615"/>
                  </a:lnTo>
                  <a:lnTo>
                    <a:pt x="338" y="600"/>
                  </a:lnTo>
                  <a:lnTo>
                    <a:pt x="372" y="572"/>
                  </a:lnTo>
                  <a:lnTo>
                    <a:pt x="400" y="538"/>
                  </a:lnTo>
                  <a:lnTo>
                    <a:pt x="418" y="496"/>
                  </a:lnTo>
                  <a:lnTo>
                    <a:pt x="426" y="447"/>
                  </a:lnTo>
                  <a:lnTo>
                    <a:pt x="432" y="397"/>
                  </a:lnTo>
                  <a:lnTo>
                    <a:pt x="429" y="346"/>
                  </a:lnTo>
                  <a:lnTo>
                    <a:pt x="330" y="346"/>
                  </a:lnTo>
                  <a:close/>
                  <a:moveTo>
                    <a:pt x="276" y="0"/>
                  </a:moveTo>
                  <a:lnTo>
                    <a:pt x="327" y="3"/>
                  </a:lnTo>
                  <a:lnTo>
                    <a:pt x="372" y="12"/>
                  </a:lnTo>
                  <a:lnTo>
                    <a:pt x="412" y="28"/>
                  </a:lnTo>
                  <a:lnTo>
                    <a:pt x="446" y="51"/>
                  </a:lnTo>
                  <a:lnTo>
                    <a:pt x="474" y="82"/>
                  </a:lnTo>
                  <a:lnTo>
                    <a:pt x="494" y="119"/>
                  </a:lnTo>
                  <a:lnTo>
                    <a:pt x="505" y="164"/>
                  </a:lnTo>
                  <a:lnTo>
                    <a:pt x="508" y="218"/>
                  </a:lnTo>
                  <a:lnTo>
                    <a:pt x="508" y="566"/>
                  </a:lnTo>
                  <a:lnTo>
                    <a:pt x="511" y="606"/>
                  </a:lnTo>
                  <a:lnTo>
                    <a:pt x="514" y="643"/>
                  </a:lnTo>
                  <a:lnTo>
                    <a:pt x="514" y="677"/>
                  </a:lnTo>
                  <a:lnTo>
                    <a:pt x="435" y="677"/>
                  </a:lnTo>
                  <a:lnTo>
                    <a:pt x="432" y="581"/>
                  </a:lnTo>
                  <a:lnTo>
                    <a:pt x="429" y="581"/>
                  </a:lnTo>
                  <a:lnTo>
                    <a:pt x="423" y="589"/>
                  </a:lnTo>
                  <a:lnTo>
                    <a:pt x="418" y="603"/>
                  </a:lnTo>
                  <a:lnTo>
                    <a:pt x="406" y="617"/>
                  </a:lnTo>
                  <a:lnTo>
                    <a:pt x="392" y="629"/>
                  </a:lnTo>
                  <a:lnTo>
                    <a:pt x="369" y="646"/>
                  </a:lnTo>
                  <a:lnTo>
                    <a:pt x="344" y="663"/>
                  </a:lnTo>
                  <a:lnTo>
                    <a:pt x="315" y="677"/>
                  </a:lnTo>
                  <a:lnTo>
                    <a:pt x="284" y="688"/>
                  </a:lnTo>
                  <a:lnTo>
                    <a:pt x="250" y="694"/>
                  </a:lnTo>
                  <a:lnTo>
                    <a:pt x="219" y="697"/>
                  </a:lnTo>
                  <a:lnTo>
                    <a:pt x="174" y="694"/>
                  </a:lnTo>
                  <a:lnTo>
                    <a:pt x="134" y="682"/>
                  </a:lnTo>
                  <a:lnTo>
                    <a:pt x="97" y="665"/>
                  </a:lnTo>
                  <a:lnTo>
                    <a:pt x="63" y="643"/>
                  </a:lnTo>
                  <a:lnTo>
                    <a:pt x="37" y="615"/>
                  </a:lnTo>
                  <a:lnTo>
                    <a:pt x="17" y="578"/>
                  </a:lnTo>
                  <a:lnTo>
                    <a:pt x="3" y="538"/>
                  </a:lnTo>
                  <a:lnTo>
                    <a:pt x="0" y="493"/>
                  </a:lnTo>
                  <a:lnTo>
                    <a:pt x="3" y="450"/>
                  </a:lnTo>
                  <a:lnTo>
                    <a:pt x="15" y="411"/>
                  </a:lnTo>
                  <a:lnTo>
                    <a:pt x="37" y="377"/>
                  </a:lnTo>
                  <a:lnTo>
                    <a:pt x="63" y="348"/>
                  </a:lnTo>
                  <a:lnTo>
                    <a:pt x="94" y="323"/>
                  </a:lnTo>
                  <a:lnTo>
                    <a:pt x="131" y="303"/>
                  </a:lnTo>
                  <a:lnTo>
                    <a:pt x="165" y="292"/>
                  </a:lnTo>
                  <a:lnTo>
                    <a:pt x="202" y="283"/>
                  </a:lnTo>
                  <a:lnTo>
                    <a:pt x="242" y="278"/>
                  </a:lnTo>
                  <a:lnTo>
                    <a:pt x="278" y="275"/>
                  </a:lnTo>
                  <a:lnTo>
                    <a:pt x="429" y="275"/>
                  </a:lnTo>
                  <a:lnTo>
                    <a:pt x="429" y="213"/>
                  </a:lnTo>
                  <a:lnTo>
                    <a:pt x="420" y="164"/>
                  </a:lnTo>
                  <a:lnTo>
                    <a:pt x="406" y="128"/>
                  </a:lnTo>
                  <a:lnTo>
                    <a:pt x="383" y="102"/>
                  </a:lnTo>
                  <a:lnTo>
                    <a:pt x="355" y="85"/>
                  </a:lnTo>
                  <a:lnTo>
                    <a:pt x="318" y="77"/>
                  </a:lnTo>
                  <a:lnTo>
                    <a:pt x="273" y="71"/>
                  </a:lnTo>
                  <a:lnTo>
                    <a:pt x="244" y="74"/>
                  </a:lnTo>
                  <a:lnTo>
                    <a:pt x="213" y="77"/>
                  </a:lnTo>
                  <a:lnTo>
                    <a:pt x="188" y="85"/>
                  </a:lnTo>
                  <a:lnTo>
                    <a:pt x="165" y="96"/>
                  </a:lnTo>
                  <a:lnTo>
                    <a:pt x="151" y="105"/>
                  </a:lnTo>
                  <a:lnTo>
                    <a:pt x="139" y="116"/>
                  </a:lnTo>
                  <a:lnTo>
                    <a:pt x="131" y="130"/>
                  </a:lnTo>
                  <a:lnTo>
                    <a:pt x="120" y="156"/>
                  </a:lnTo>
                  <a:lnTo>
                    <a:pt x="111" y="187"/>
                  </a:lnTo>
                  <a:lnTo>
                    <a:pt x="29" y="187"/>
                  </a:lnTo>
                  <a:lnTo>
                    <a:pt x="40" y="139"/>
                  </a:lnTo>
                  <a:lnTo>
                    <a:pt x="57" y="99"/>
                  </a:lnTo>
                  <a:lnTo>
                    <a:pt x="83" y="68"/>
                  </a:lnTo>
                  <a:lnTo>
                    <a:pt x="111" y="43"/>
                  </a:lnTo>
                  <a:lnTo>
                    <a:pt x="145" y="23"/>
                  </a:lnTo>
                  <a:lnTo>
                    <a:pt x="185" y="9"/>
                  </a:lnTo>
                  <a:lnTo>
                    <a:pt x="227" y="3"/>
                  </a:lnTo>
                  <a:lnTo>
                    <a:pt x="27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Rectangle 8"/>
            <p:cNvSpPr>
              <a:spLocks noChangeArrowheads="1"/>
            </p:cNvSpPr>
            <p:nvPr/>
          </p:nvSpPr>
          <p:spPr bwMode="auto">
            <a:xfrm>
              <a:off x="5757" y="4051"/>
              <a:ext cx="79" cy="946"/>
            </a:xfrm>
            <a:prstGeom prst="rect">
              <a:avLst/>
            </a:prstGeom>
            <a:solidFill>
              <a:srgbClr val="000000"/>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9"/>
            <p:cNvSpPr>
              <a:spLocks/>
            </p:cNvSpPr>
            <p:nvPr/>
          </p:nvSpPr>
          <p:spPr bwMode="auto">
            <a:xfrm>
              <a:off x="6072" y="4164"/>
              <a:ext cx="369" cy="853"/>
            </a:xfrm>
            <a:custGeom>
              <a:avLst/>
              <a:gdLst/>
              <a:ahLst/>
              <a:cxnLst>
                <a:cxn ang="0">
                  <a:pos x="210" y="0"/>
                </a:cxn>
                <a:cxn ang="0">
                  <a:pos x="210" y="176"/>
                </a:cxn>
                <a:cxn ang="0">
                  <a:pos x="360" y="176"/>
                </a:cxn>
                <a:cxn ang="0">
                  <a:pos x="360" y="247"/>
                </a:cxn>
                <a:cxn ang="0">
                  <a:pos x="210" y="247"/>
                </a:cxn>
                <a:cxn ang="0">
                  <a:pos x="210" y="688"/>
                </a:cxn>
                <a:cxn ang="0">
                  <a:pos x="213" y="722"/>
                </a:cxn>
                <a:cxn ang="0">
                  <a:pos x="224" y="748"/>
                </a:cxn>
                <a:cxn ang="0">
                  <a:pos x="241" y="765"/>
                </a:cxn>
                <a:cxn ang="0">
                  <a:pos x="267" y="776"/>
                </a:cxn>
                <a:cxn ang="0">
                  <a:pos x="301" y="782"/>
                </a:cxn>
                <a:cxn ang="0">
                  <a:pos x="318" y="782"/>
                </a:cxn>
                <a:cxn ang="0">
                  <a:pos x="369" y="773"/>
                </a:cxn>
                <a:cxn ang="0">
                  <a:pos x="369" y="841"/>
                </a:cxn>
                <a:cxn ang="0">
                  <a:pos x="349" y="847"/>
                </a:cxn>
                <a:cxn ang="0">
                  <a:pos x="309" y="853"/>
                </a:cxn>
                <a:cxn ang="0">
                  <a:pos x="289" y="853"/>
                </a:cxn>
                <a:cxn ang="0">
                  <a:pos x="250" y="850"/>
                </a:cxn>
                <a:cxn ang="0">
                  <a:pos x="218" y="844"/>
                </a:cxn>
                <a:cxn ang="0">
                  <a:pos x="193" y="833"/>
                </a:cxn>
                <a:cxn ang="0">
                  <a:pos x="179" y="824"/>
                </a:cxn>
                <a:cxn ang="0">
                  <a:pos x="156" y="802"/>
                </a:cxn>
                <a:cxn ang="0">
                  <a:pos x="147" y="788"/>
                </a:cxn>
                <a:cxn ang="0">
                  <a:pos x="136" y="756"/>
                </a:cxn>
                <a:cxn ang="0">
                  <a:pos x="133" y="725"/>
                </a:cxn>
                <a:cxn ang="0">
                  <a:pos x="130" y="657"/>
                </a:cxn>
                <a:cxn ang="0">
                  <a:pos x="130" y="247"/>
                </a:cxn>
                <a:cxn ang="0">
                  <a:pos x="0" y="247"/>
                </a:cxn>
                <a:cxn ang="0">
                  <a:pos x="0" y="176"/>
                </a:cxn>
                <a:cxn ang="0">
                  <a:pos x="130" y="176"/>
                </a:cxn>
                <a:cxn ang="0">
                  <a:pos x="130" y="34"/>
                </a:cxn>
                <a:cxn ang="0">
                  <a:pos x="210" y="0"/>
                </a:cxn>
              </a:cxnLst>
              <a:rect l="0" t="0" r="r" b="b"/>
              <a:pathLst>
                <a:path w="369" h="853">
                  <a:moveTo>
                    <a:pt x="210" y="0"/>
                  </a:moveTo>
                  <a:lnTo>
                    <a:pt x="210" y="176"/>
                  </a:lnTo>
                  <a:lnTo>
                    <a:pt x="360" y="176"/>
                  </a:lnTo>
                  <a:lnTo>
                    <a:pt x="360" y="247"/>
                  </a:lnTo>
                  <a:lnTo>
                    <a:pt x="210" y="247"/>
                  </a:lnTo>
                  <a:lnTo>
                    <a:pt x="210" y="688"/>
                  </a:lnTo>
                  <a:lnTo>
                    <a:pt x="213" y="722"/>
                  </a:lnTo>
                  <a:lnTo>
                    <a:pt x="224" y="748"/>
                  </a:lnTo>
                  <a:lnTo>
                    <a:pt x="241" y="765"/>
                  </a:lnTo>
                  <a:lnTo>
                    <a:pt x="267" y="776"/>
                  </a:lnTo>
                  <a:lnTo>
                    <a:pt x="301" y="782"/>
                  </a:lnTo>
                  <a:lnTo>
                    <a:pt x="318" y="782"/>
                  </a:lnTo>
                  <a:lnTo>
                    <a:pt x="369" y="773"/>
                  </a:lnTo>
                  <a:lnTo>
                    <a:pt x="369" y="841"/>
                  </a:lnTo>
                  <a:lnTo>
                    <a:pt x="349" y="847"/>
                  </a:lnTo>
                  <a:lnTo>
                    <a:pt x="309" y="853"/>
                  </a:lnTo>
                  <a:lnTo>
                    <a:pt x="289" y="853"/>
                  </a:lnTo>
                  <a:lnTo>
                    <a:pt x="250" y="850"/>
                  </a:lnTo>
                  <a:lnTo>
                    <a:pt x="218" y="844"/>
                  </a:lnTo>
                  <a:lnTo>
                    <a:pt x="193" y="833"/>
                  </a:lnTo>
                  <a:lnTo>
                    <a:pt x="179" y="824"/>
                  </a:lnTo>
                  <a:lnTo>
                    <a:pt x="156" y="802"/>
                  </a:lnTo>
                  <a:lnTo>
                    <a:pt x="147" y="788"/>
                  </a:lnTo>
                  <a:lnTo>
                    <a:pt x="136" y="756"/>
                  </a:lnTo>
                  <a:lnTo>
                    <a:pt x="133" y="725"/>
                  </a:lnTo>
                  <a:lnTo>
                    <a:pt x="130" y="657"/>
                  </a:lnTo>
                  <a:lnTo>
                    <a:pt x="130" y="247"/>
                  </a:lnTo>
                  <a:lnTo>
                    <a:pt x="0" y="247"/>
                  </a:lnTo>
                  <a:lnTo>
                    <a:pt x="0" y="176"/>
                  </a:lnTo>
                  <a:lnTo>
                    <a:pt x="130" y="176"/>
                  </a:lnTo>
                  <a:lnTo>
                    <a:pt x="130" y="34"/>
                  </a:lnTo>
                  <a:lnTo>
                    <a:pt x="21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10"/>
            <p:cNvSpPr>
              <a:spLocks/>
            </p:cNvSpPr>
            <p:nvPr/>
          </p:nvSpPr>
          <p:spPr bwMode="auto">
            <a:xfrm>
              <a:off x="6682" y="4051"/>
              <a:ext cx="519" cy="946"/>
            </a:xfrm>
            <a:custGeom>
              <a:avLst/>
              <a:gdLst/>
              <a:ahLst/>
              <a:cxnLst>
                <a:cxn ang="0">
                  <a:pos x="0" y="0"/>
                </a:cxn>
                <a:cxn ang="0">
                  <a:pos x="79" y="0"/>
                </a:cxn>
                <a:cxn ang="0">
                  <a:pos x="79" y="388"/>
                </a:cxn>
                <a:cxn ang="0">
                  <a:pos x="82" y="388"/>
                </a:cxn>
                <a:cxn ang="0">
                  <a:pos x="108" y="351"/>
                </a:cxn>
                <a:cxn ang="0">
                  <a:pos x="136" y="320"/>
                </a:cxn>
                <a:cxn ang="0">
                  <a:pos x="170" y="297"/>
                </a:cxn>
                <a:cxn ang="0">
                  <a:pos x="207" y="281"/>
                </a:cxn>
                <a:cxn ang="0">
                  <a:pos x="244" y="272"/>
                </a:cxn>
                <a:cxn ang="0">
                  <a:pos x="286" y="269"/>
                </a:cxn>
                <a:cxn ang="0">
                  <a:pos x="338" y="272"/>
                </a:cxn>
                <a:cxn ang="0">
                  <a:pos x="380" y="283"/>
                </a:cxn>
                <a:cxn ang="0">
                  <a:pos x="414" y="300"/>
                </a:cxn>
                <a:cxn ang="0">
                  <a:pos x="442" y="320"/>
                </a:cxn>
                <a:cxn ang="0">
                  <a:pos x="465" y="346"/>
                </a:cxn>
                <a:cxn ang="0">
                  <a:pos x="485" y="371"/>
                </a:cxn>
                <a:cxn ang="0">
                  <a:pos x="508" y="431"/>
                </a:cxn>
                <a:cxn ang="0">
                  <a:pos x="513" y="462"/>
                </a:cxn>
                <a:cxn ang="0">
                  <a:pos x="519" y="490"/>
                </a:cxn>
                <a:cxn ang="0">
                  <a:pos x="519" y="946"/>
                </a:cxn>
                <a:cxn ang="0">
                  <a:pos x="440" y="946"/>
                </a:cxn>
                <a:cxn ang="0">
                  <a:pos x="440" y="521"/>
                </a:cxn>
                <a:cxn ang="0">
                  <a:pos x="434" y="467"/>
                </a:cxn>
                <a:cxn ang="0">
                  <a:pos x="420" y="425"/>
                </a:cxn>
                <a:cxn ang="0">
                  <a:pos x="394" y="388"/>
                </a:cxn>
                <a:cxn ang="0">
                  <a:pos x="360" y="363"/>
                </a:cxn>
                <a:cxn ang="0">
                  <a:pos x="318" y="346"/>
                </a:cxn>
                <a:cxn ang="0">
                  <a:pos x="267" y="340"/>
                </a:cxn>
                <a:cxn ang="0">
                  <a:pos x="221" y="346"/>
                </a:cxn>
                <a:cxn ang="0">
                  <a:pos x="184" y="360"/>
                </a:cxn>
                <a:cxn ang="0">
                  <a:pos x="150" y="382"/>
                </a:cxn>
                <a:cxn ang="0">
                  <a:pos x="125" y="411"/>
                </a:cxn>
                <a:cxn ang="0">
                  <a:pos x="105" y="445"/>
                </a:cxn>
                <a:cxn ang="0">
                  <a:pos x="91" y="482"/>
                </a:cxn>
                <a:cxn ang="0">
                  <a:pos x="82" y="524"/>
                </a:cxn>
                <a:cxn ang="0">
                  <a:pos x="79" y="566"/>
                </a:cxn>
                <a:cxn ang="0">
                  <a:pos x="79" y="946"/>
                </a:cxn>
                <a:cxn ang="0">
                  <a:pos x="0" y="946"/>
                </a:cxn>
                <a:cxn ang="0">
                  <a:pos x="0" y="0"/>
                </a:cxn>
              </a:cxnLst>
              <a:rect l="0" t="0" r="r" b="b"/>
              <a:pathLst>
                <a:path w="519" h="946">
                  <a:moveTo>
                    <a:pt x="0" y="0"/>
                  </a:moveTo>
                  <a:lnTo>
                    <a:pt x="79" y="0"/>
                  </a:lnTo>
                  <a:lnTo>
                    <a:pt x="79" y="388"/>
                  </a:lnTo>
                  <a:lnTo>
                    <a:pt x="82" y="388"/>
                  </a:lnTo>
                  <a:lnTo>
                    <a:pt x="108" y="351"/>
                  </a:lnTo>
                  <a:lnTo>
                    <a:pt x="136" y="320"/>
                  </a:lnTo>
                  <a:lnTo>
                    <a:pt x="170" y="297"/>
                  </a:lnTo>
                  <a:lnTo>
                    <a:pt x="207" y="281"/>
                  </a:lnTo>
                  <a:lnTo>
                    <a:pt x="244" y="272"/>
                  </a:lnTo>
                  <a:lnTo>
                    <a:pt x="286" y="269"/>
                  </a:lnTo>
                  <a:lnTo>
                    <a:pt x="338" y="272"/>
                  </a:lnTo>
                  <a:lnTo>
                    <a:pt x="380" y="283"/>
                  </a:lnTo>
                  <a:lnTo>
                    <a:pt x="414" y="300"/>
                  </a:lnTo>
                  <a:lnTo>
                    <a:pt x="442" y="320"/>
                  </a:lnTo>
                  <a:lnTo>
                    <a:pt x="465" y="346"/>
                  </a:lnTo>
                  <a:lnTo>
                    <a:pt x="485" y="371"/>
                  </a:lnTo>
                  <a:lnTo>
                    <a:pt x="508" y="431"/>
                  </a:lnTo>
                  <a:lnTo>
                    <a:pt x="513" y="462"/>
                  </a:lnTo>
                  <a:lnTo>
                    <a:pt x="519" y="490"/>
                  </a:lnTo>
                  <a:lnTo>
                    <a:pt x="519" y="946"/>
                  </a:lnTo>
                  <a:lnTo>
                    <a:pt x="440" y="946"/>
                  </a:lnTo>
                  <a:lnTo>
                    <a:pt x="440" y="521"/>
                  </a:lnTo>
                  <a:lnTo>
                    <a:pt x="434" y="467"/>
                  </a:lnTo>
                  <a:lnTo>
                    <a:pt x="420" y="425"/>
                  </a:lnTo>
                  <a:lnTo>
                    <a:pt x="394" y="388"/>
                  </a:lnTo>
                  <a:lnTo>
                    <a:pt x="360" y="363"/>
                  </a:lnTo>
                  <a:lnTo>
                    <a:pt x="318" y="346"/>
                  </a:lnTo>
                  <a:lnTo>
                    <a:pt x="267" y="340"/>
                  </a:lnTo>
                  <a:lnTo>
                    <a:pt x="221" y="346"/>
                  </a:lnTo>
                  <a:lnTo>
                    <a:pt x="184" y="360"/>
                  </a:lnTo>
                  <a:lnTo>
                    <a:pt x="150" y="382"/>
                  </a:lnTo>
                  <a:lnTo>
                    <a:pt x="125" y="411"/>
                  </a:lnTo>
                  <a:lnTo>
                    <a:pt x="105" y="445"/>
                  </a:lnTo>
                  <a:lnTo>
                    <a:pt x="91" y="482"/>
                  </a:lnTo>
                  <a:lnTo>
                    <a:pt x="82" y="524"/>
                  </a:lnTo>
                  <a:lnTo>
                    <a:pt x="79" y="566"/>
                  </a:lnTo>
                  <a:lnTo>
                    <a:pt x="79" y="946"/>
                  </a:lnTo>
                  <a:lnTo>
                    <a:pt x="0" y="946"/>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11"/>
            <p:cNvSpPr>
              <a:spLocks/>
            </p:cNvSpPr>
            <p:nvPr/>
          </p:nvSpPr>
          <p:spPr bwMode="auto">
            <a:xfrm>
              <a:off x="7388" y="4340"/>
              <a:ext cx="622" cy="909"/>
            </a:xfrm>
            <a:custGeom>
              <a:avLst/>
              <a:gdLst/>
              <a:ahLst/>
              <a:cxnLst>
                <a:cxn ang="0">
                  <a:pos x="0" y="0"/>
                </a:cxn>
                <a:cxn ang="0">
                  <a:pos x="94" y="0"/>
                </a:cxn>
                <a:cxn ang="0">
                  <a:pos x="318" y="549"/>
                </a:cxn>
                <a:cxn ang="0">
                  <a:pos x="537" y="0"/>
                </a:cxn>
                <a:cxn ang="0">
                  <a:pos x="622" y="0"/>
                </a:cxn>
                <a:cxn ang="0">
                  <a:pos x="259" y="909"/>
                </a:cxn>
                <a:cxn ang="0">
                  <a:pos x="173" y="909"/>
                </a:cxn>
                <a:cxn ang="0">
                  <a:pos x="273" y="657"/>
                </a:cxn>
                <a:cxn ang="0">
                  <a:pos x="0" y="0"/>
                </a:cxn>
              </a:cxnLst>
              <a:rect l="0" t="0" r="r" b="b"/>
              <a:pathLst>
                <a:path w="622" h="909">
                  <a:moveTo>
                    <a:pt x="0" y="0"/>
                  </a:moveTo>
                  <a:lnTo>
                    <a:pt x="94" y="0"/>
                  </a:lnTo>
                  <a:lnTo>
                    <a:pt x="318" y="549"/>
                  </a:lnTo>
                  <a:lnTo>
                    <a:pt x="537" y="0"/>
                  </a:lnTo>
                  <a:lnTo>
                    <a:pt x="622" y="0"/>
                  </a:lnTo>
                  <a:lnTo>
                    <a:pt x="259" y="909"/>
                  </a:lnTo>
                  <a:lnTo>
                    <a:pt x="173" y="909"/>
                  </a:lnTo>
                  <a:lnTo>
                    <a:pt x="273" y="65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Freeform 12"/>
            <p:cNvSpPr>
              <a:spLocks noEditPoints="1"/>
            </p:cNvSpPr>
            <p:nvPr/>
          </p:nvSpPr>
          <p:spPr bwMode="auto">
            <a:xfrm>
              <a:off x="1044" y="2472"/>
              <a:ext cx="2906" cy="2647"/>
            </a:xfrm>
            <a:custGeom>
              <a:avLst/>
              <a:gdLst/>
              <a:ahLst/>
              <a:cxnLst>
                <a:cxn ang="0">
                  <a:pos x="968" y="2372"/>
                </a:cxn>
                <a:cxn ang="0">
                  <a:pos x="2698" y="22"/>
                </a:cxn>
                <a:cxn ang="0">
                  <a:pos x="2835" y="56"/>
                </a:cxn>
                <a:cxn ang="0">
                  <a:pos x="2903" y="127"/>
                </a:cxn>
                <a:cxn ang="0">
                  <a:pos x="2874" y="223"/>
                </a:cxn>
                <a:cxn ang="0">
                  <a:pos x="2789" y="249"/>
                </a:cxn>
                <a:cxn ang="0">
                  <a:pos x="2713" y="223"/>
                </a:cxn>
                <a:cxn ang="0">
                  <a:pos x="2616" y="203"/>
                </a:cxn>
                <a:cxn ang="0">
                  <a:pos x="2605" y="201"/>
                </a:cxn>
                <a:cxn ang="0">
                  <a:pos x="2559" y="198"/>
                </a:cxn>
                <a:cxn ang="0">
                  <a:pos x="2386" y="198"/>
                </a:cxn>
                <a:cxn ang="0">
                  <a:pos x="2358" y="201"/>
                </a:cxn>
                <a:cxn ang="0">
                  <a:pos x="2176" y="249"/>
                </a:cxn>
                <a:cxn ang="0">
                  <a:pos x="2165" y="251"/>
                </a:cxn>
                <a:cxn ang="0">
                  <a:pos x="2103" y="285"/>
                </a:cxn>
                <a:cxn ang="0">
                  <a:pos x="2029" y="331"/>
                </a:cxn>
                <a:cxn ang="0">
                  <a:pos x="2015" y="342"/>
                </a:cxn>
                <a:cxn ang="0">
                  <a:pos x="1912" y="441"/>
                </a:cxn>
                <a:cxn ang="0">
                  <a:pos x="1901" y="458"/>
                </a:cxn>
                <a:cxn ang="0">
                  <a:pos x="1881" y="484"/>
                </a:cxn>
                <a:cxn ang="0">
                  <a:pos x="1796" y="634"/>
                </a:cxn>
                <a:cxn ang="0">
                  <a:pos x="1788" y="651"/>
                </a:cxn>
                <a:cxn ang="0">
                  <a:pos x="1782" y="662"/>
                </a:cxn>
                <a:cxn ang="0">
                  <a:pos x="1745" y="778"/>
                </a:cxn>
                <a:cxn ang="0">
                  <a:pos x="1697" y="996"/>
                </a:cxn>
                <a:cxn ang="0">
                  <a:pos x="1691" y="1027"/>
                </a:cxn>
                <a:cxn ang="0">
                  <a:pos x="1677" y="1214"/>
                </a:cxn>
                <a:cxn ang="0">
                  <a:pos x="1632" y="1772"/>
                </a:cxn>
                <a:cxn ang="0">
                  <a:pos x="1504" y="2126"/>
                </a:cxn>
                <a:cxn ang="0">
                  <a:pos x="1297" y="2389"/>
                </a:cxn>
                <a:cxn ang="0">
                  <a:pos x="1013" y="2562"/>
                </a:cxn>
                <a:cxn ang="0">
                  <a:pos x="692" y="2638"/>
                </a:cxn>
                <a:cxn ang="0">
                  <a:pos x="253" y="2624"/>
                </a:cxn>
                <a:cxn ang="0">
                  <a:pos x="37" y="2567"/>
                </a:cxn>
                <a:cxn ang="0">
                  <a:pos x="3" y="2465"/>
                </a:cxn>
                <a:cxn ang="0">
                  <a:pos x="85" y="2395"/>
                </a:cxn>
                <a:cxn ang="0">
                  <a:pos x="219" y="2423"/>
                </a:cxn>
                <a:cxn ang="0">
                  <a:pos x="321" y="2440"/>
                </a:cxn>
                <a:cxn ang="0">
                  <a:pos x="332" y="2440"/>
                </a:cxn>
                <a:cxn ang="0">
                  <a:pos x="460" y="2451"/>
                </a:cxn>
                <a:cxn ang="0">
                  <a:pos x="684" y="2446"/>
                </a:cxn>
                <a:cxn ang="0">
                  <a:pos x="715" y="2443"/>
                </a:cxn>
                <a:cxn ang="0">
                  <a:pos x="846" y="2414"/>
                </a:cxn>
                <a:cxn ang="0">
                  <a:pos x="959" y="2375"/>
                </a:cxn>
                <a:cxn ang="0">
                  <a:pos x="962" y="2375"/>
                </a:cxn>
                <a:cxn ang="0">
                  <a:pos x="973" y="2369"/>
                </a:cxn>
                <a:cxn ang="0">
                  <a:pos x="1005" y="2355"/>
                </a:cxn>
                <a:cxn ang="0">
                  <a:pos x="1127" y="2278"/>
                </a:cxn>
                <a:cxn ang="0">
                  <a:pos x="1146" y="2264"/>
                </a:cxn>
                <a:cxn ang="0">
                  <a:pos x="1260" y="2148"/>
                </a:cxn>
                <a:cxn ang="0">
                  <a:pos x="1268" y="2134"/>
                </a:cxn>
                <a:cxn ang="0">
                  <a:pos x="1291" y="2106"/>
                </a:cxn>
                <a:cxn ang="0">
                  <a:pos x="1371" y="1956"/>
                </a:cxn>
                <a:cxn ang="0">
                  <a:pos x="1373" y="1953"/>
                </a:cxn>
                <a:cxn ang="0">
                  <a:pos x="1388" y="1919"/>
                </a:cxn>
                <a:cxn ang="0">
                  <a:pos x="1410" y="1851"/>
                </a:cxn>
                <a:cxn ang="0">
                  <a:pos x="1459" y="1642"/>
                </a:cxn>
                <a:cxn ang="0">
                  <a:pos x="1476" y="1449"/>
                </a:cxn>
                <a:cxn ang="0">
                  <a:pos x="1501" y="999"/>
                </a:cxn>
                <a:cxn ang="0">
                  <a:pos x="1578" y="659"/>
                </a:cxn>
                <a:cxn ang="0">
                  <a:pos x="1737" y="356"/>
                </a:cxn>
                <a:cxn ang="0">
                  <a:pos x="1986" y="127"/>
                </a:cxn>
                <a:cxn ang="0">
                  <a:pos x="2301" y="14"/>
                </a:cxn>
              </a:cxnLst>
              <a:rect l="0" t="0" r="r" b="b"/>
              <a:pathLst>
                <a:path w="2906" h="2647">
                  <a:moveTo>
                    <a:pt x="968" y="2372"/>
                  </a:moveTo>
                  <a:lnTo>
                    <a:pt x="959" y="2375"/>
                  </a:lnTo>
                  <a:lnTo>
                    <a:pt x="968" y="2372"/>
                  </a:lnTo>
                  <a:close/>
                  <a:moveTo>
                    <a:pt x="2514" y="0"/>
                  </a:moveTo>
                  <a:lnTo>
                    <a:pt x="2619" y="8"/>
                  </a:lnTo>
                  <a:lnTo>
                    <a:pt x="2698" y="22"/>
                  </a:lnTo>
                  <a:lnTo>
                    <a:pt x="2778" y="39"/>
                  </a:lnTo>
                  <a:lnTo>
                    <a:pt x="2806" y="45"/>
                  </a:lnTo>
                  <a:lnTo>
                    <a:pt x="2835" y="56"/>
                  </a:lnTo>
                  <a:lnTo>
                    <a:pt x="2860" y="67"/>
                  </a:lnTo>
                  <a:lnTo>
                    <a:pt x="2889" y="96"/>
                  </a:lnTo>
                  <a:lnTo>
                    <a:pt x="2903" y="127"/>
                  </a:lnTo>
                  <a:lnTo>
                    <a:pt x="2906" y="164"/>
                  </a:lnTo>
                  <a:lnTo>
                    <a:pt x="2894" y="201"/>
                  </a:lnTo>
                  <a:lnTo>
                    <a:pt x="2874" y="223"/>
                  </a:lnTo>
                  <a:lnTo>
                    <a:pt x="2849" y="240"/>
                  </a:lnTo>
                  <a:lnTo>
                    <a:pt x="2818" y="249"/>
                  </a:lnTo>
                  <a:lnTo>
                    <a:pt x="2789" y="249"/>
                  </a:lnTo>
                  <a:lnTo>
                    <a:pt x="2761" y="234"/>
                  </a:lnTo>
                  <a:lnTo>
                    <a:pt x="2749" y="232"/>
                  </a:lnTo>
                  <a:lnTo>
                    <a:pt x="2713" y="223"/>
                  </a:lnTo>
                  <a:lnTo>
                    <a:pt x="2679" y="215"/>
                  </a:lnTo>
                  <a:lnTo>
                    <a:pt x="2642" y="206"/>
                  </a:lnTo>
                  <a:lnTo>
                    <a:pt x="2616" y="203"/>
                  </a:lnTo>
                  <a:lnTo>
                    <a:pt x="2619" y="203"/>
                  </a:lnTo>
                  <a:lnTo>
                    <a:pt x="2610" y="203"/>
                  </a:lnTo>
                  <a:lnTo>
                    <a:pt x="2605" y="201"/>
                  </a:lnTo>
                  <a:lnTo>
                    <a:pt x="2591" y="201"/>
                  </a:lnTo>
                  <a:lnTo>
                    <a:pt x="2585" y="198"/>
                  </a:lnTo>
                  <a:lnTo>
                    <a:pt x="2559" y="198"/>
                  </a:lnTo>
                  <a:lnTo>
                    <a:pt x="2540" y="195"/>
                  </a:lnTo>
                  <a:lnTo>
                    <a:pt x="2415" y="195"/>
                  </a:lnTo>
                  <a:lnTo>
                    <a:pt x="2386" y="198"/>
                  </a:lnTo>
                  <a:lnTo>
                    <a:pt x="2372" y="198"/>
                  </a:lnTo>
                  <a:lnTo>
                    <a:pt x="2361" y="201"/>
                  </a:lnTo>
                  <a:lnTo>
                    <a:pt x="2358" y="201"/>
                  </a:lnTo>
                  <a:lnTo>
                    <a:pt x="2247" y="223"/>
                  </a:lnTo>
                  <a:lnTo>
                    <a:pt x="2219" y="232"/>
                  </a:lnTo>
                  <a:lnTo>
                    <a:pt x="2176" y="249"/>
                  </a:lnTo>
                  <a:lnTo>
                    <a:pt x="2165" y="254"/>
                  </a:lnTo>
                  <a:lnTo>
                    <a:pt x="2168" y="251"/>
                  </a:lnTo>
                  <a:lnTo>
                    <a:pt x="2165" y="251"/>
                  </a:lnTo>
                  <a:lnTo>
                    <a:pt x="2162" y="254"/>
                  </a:lnTo>
                  <a:lnTo>
                    <a:pt x="2156" y="257"/>
                  </a:lnTo>
                  <a:lnTo>
                    <a:pt x="2103" y="285"/>
                  </a:lnTo>
                  <a:lnTo>
                    <a:pt x="2049" y="317"/>
                  </a:lnTo>
                  <a:lnTo>
                    <a:pt x="2040" y="322"/>
                  </a:lnTo>
                  <a:lnTo>
                    <a:pt x="2029" y="331"/>
                  </a:lnTo>
                  <a:lnTo>
                    <a:pt x="2023" y="334"/>
                  </a:lnTo>
                  <a:lnTo>
                    <a:pt x="2020" y="339"/>
                  </a:lnTo>
                  <a:lnTo>
                    <a:pt x="2015" y="342"/>
                  </a:lnTo>
                  <a:lnTo>
                    <a:pt x="2012" y="345"/>
                  </a:lnTo>
                  <a:lnTo>
                    <a:pt x="1964" y="387"/>
                  </a:lnTo>
                  <a:lnTo>
                    <a:pt x="1912" y="441"/>
                  </a:lnTo>
                  <a:lnTo>
                    <a:pt x="1912" y="444"/>
                  </a:lnTo>
                  <a:lnTo>
                    <a:pt x="1904" y="452"/>
                  </a:lnTo>
                  <a:lnTo>
                    <a:pt x="1901" y="458"/>
                  </a:lnTo>
                  <a:lnTo>
                    <a:pt x="1895" y="464"/>
                  </a:lnTo>
                  <a:lnTo>
                    <a:pt x="1890" y="472"/>
                  </a:lnTo>
                  <a:lnTo>
                    <a:pt x="1881" y="484"/>
                  </a:lnTo>
                  <a:lnTo>
                    <a:pt x="1839" y="552"/>
                  </a:lnTo>
                  <a:lnTo>
                    <a:pt x="1802" y="622"/>
                  </a:lnTo>
                  <a:lnTo>
                    <a:pt x="1796" y="634"/>
                  </a:lnTo>
                  <a:lnTo>
                    <a:pt x="1790" y="648"/>
                  </a:lnTo>
                  <a:lnTo>
                    <a:pt x="1790" y="651"/>
                  </a:lnTo>
                  <a:lnTo>
                    <a:pt x="1788" y="651"/>
                  </a:lnTo>
                  <a:lnTo>
                    <a:pt x="1788" y="653"/>
                  </a:lnTo>
                  <a:lnTo>
                    <a:pt x="1785" y="656"/>
                  </a:lnTo>
                  <a:lnTo>
                    <a:pt x="1782" y="662"/>
                  </a:lnTo>
                  <a:lnTo>
                    <a:pt x="1779" y="676"/>
                  </a:lnTo>
                  <a:lnTo>
                    <a:pt x="1773" y="690"/>
                  </a:lnTo>
                  <a:lnTo>
                    <a:pt x="1745" y="778"/>
                  </a:lnTo>
                  <a:lnTo>
                    <a:pt x="1717" y="880"/>
                  </a:lnTo>
                  <a:lnTo>
                    <a:pt x="1697" y="985"/>
                  </a:lnTo>
                  <a:lnTo>
                    <a:pt x="1697" y="996"/>
                  </a:lnTo>
                  <a:lnTo>
                    <a:pt x="1694" y="1010"/>
                  </a:lnTo>
                  <a:lnTo>
                    <a:pt x="1694" y="1024"/>
                  </a:lnTo>
                  <a:lnTo>
                    <a:pt x="1691" y="1027"/>
                  </a:lnTo>
                  <a:lnTo>
                    <a:pt x="1691" y="1033"/>
                  </a:lnTo>
                  <a:lnTo>
                    <a:pt x="1685" y="1092"/>
                  </a:lnTo>
                  <a:lnTo>
                    <a:pt x="1677" y="1214"/>
                  </a:lnTo>
                  <a:lnTo>
                    <a:pt x="1671" y="1477"/>
                  </a:lnTo>
                  <a:lnTo>
                    <a:pt x="1657" y="1627"/>
                  </a:lnTo>
                  <a:lnTo>
                    <a:pt x="1632" y="1772"/>
                  </a:lnTo>
                  <a:lnTo>
                    <a:pt x="1595" y="1916"/>
                  </a:lnTo>
                  <a:lnTo>
                    <a:pt x="1555" y="2024"/>
                  </a:lnTo>
                  <a:lnTo>
                    <a:pt x="1504" y="2126"/>
                  </a:lnTo>
                  <a:lnTo>
                    <a:pt x="1444" y="2219"/>
                  </a:lnTo>
                  <a:lnTo>
                    <a:pt x="1376" y="2307"/>
                  </a:lnTo>
                  <a:lnTo>
                    <a:pt x="1297" y="2389"/>
                  </a:lnTo>
                  <a:lnTo>
                    <a:pt x="1209" y="2460"/>
                  </a:lnTo>
                  <a:lnTo>
                    <a:pt x="1115" y="2516"/>
                  </a:lnTo>
                  <a:lnTo>
                    <a:pt x="1013" y="2562"/>
                  </a:lnTo>
                  <a:lnTo>
                    <a:pt x="911" y="2596"/>
                  </a:lnTo>
                  <a:lnTo>
                    <a:pt x="803" y="2621"/>
                  </a:lnTo>
                  <a:lnTo>
                    <a:pt x="692" y="2638"/>
                  </a:lnTo>
                  <a:lnTo>
                    <a:pt x="545" y="2647"/>
                  </a:lnTo>
                  <a:lnTo>
                    <a:pt x="397" y="2641"/>
                  </a:lnTo>
                  <a:lnTo>
                    <a:pt x="253" y="2624"/>
                  </a:lnTo>
                  <a:lnTo>
                    <a:pt x="159" y="2610"/>
                  </a:lnTo>
                  <a:lnTo>
                    <a:pt x="71" y="2584"/>
                  </a:lnTo>
                  <a:lnTo>
                    <a:pt x="37" y="2567"/>
                  </a:lnTo>
                  <a:lnTo>
                    <a:pt x="11" y="2539"/>
                  </a:lnTo>
                  <a:lnTo>
                    <a:pt x="0" y="2505"/>
                  </a:lnTo>
                  <a:lnTo>
                    <a:pt x="3" y="2465"/>
                  </a:lnTo>
                  <a:lnTo>
                    <a:pt x="20" y="2431"/>
                  </a:lnTo>
                  <a:lnTo>
                    <a:pt x="48" y="2409"/>
                  </a:lnTo>
                  <a:lnTo>
                    <a:pt x="85" y="2395"/>
                  </a:lnTo>
                  <a:lnTo>
                    <a:pt x="122" y="2397"/>
                  </a:lnTo>
                  <a:lnTo>
                    <a:pt x="170" y="2412"/>
                  </a:lnTo>
                  <a:lnTo>
                    <a:pt x="219" y="2423"/>
                  </a:lnTo>
                  <a:lnTo>
                    <a:pt x="253" y="2429"/>
                  </a:lnTo>
                  <a:lnTo>
                    <a:pt x="290" y="2434"/>
                  </a:lnTo>
                  <a:lnTo>
                    <a:pt x="321" y="2440"/>
                  </a:lnTo>
                  <a:lnTo>
                    <a:pt x="335" y="2443"/>
                  </a:lnTo>
                  <a:lnTo>
                    <a:pt x="326" y="2440"/>
                  </a:lnTo>
                  <a:lnTo>
                    <a:pt x="332" y="2440"/>
                  </a:lnTo>
                  <a:lnTo>
                    <a:pt x="341" y="2443"/>
                  </a:lnTo>
                  <a:lnTo>
                    <a:pt x="355" y="2443"/>
                  </a:lnTo>
                  <a:lnTo>
                    <a:pt x="460" y="2451"/>
                  </a:lnTo>
                  <a:lnTo>
                    <a:pt x="568" y="2454"/>
                  </a:lnTo>
                  <a:lnTo>
                    <a:pt x="624" y="2451"/>
                  </a:lnTo>
                  <a:lnTo>
                    <a:pt x="684" y="2446"/>
                  </a:lnTo>
                  <a:lnTo>
                    <a:pt x="698" y="2446"/>
                  </a:lnTo>
                  <a:lnTo>
                    <a:pt x="701" y="2443"/>
                  </a:lnTo>
                  <a:lnTo>
                    <a:pt x="715" y="2443"/>
                  </a:lnTo>
                  <a:lnTo>
                    <a:pt x="726" y="2440"/>
                  </a:lnTo>
                  <a:lnTo>
                    <a:pt x="783" y="2429"/>
                  </a:lnTo>
                  <a:lnTo>
                    <a:pt x="846" y="2414"/>
                  </a:lnTo>
                  <a:lnTo>
                    <a:pt x="905" y="2397"/>
                  </a:lnTo>
                  <a:lnTo>
                    <a:pt x="953" y="2378"/>
                  </a:lnTo>
                  <a:lnTo>
                    <a:pt x="959" y="2375"/>
                  </a:lnTo>
                  <a:lnTo>
                    <a:pt x="956" y="2378"/>
                  </a:lnTo>
                  <a:lnTo>
                    <a:pt x="959" y="2378"/>
                  </a:lnTo>
                  <a:lnTo>
                    <a:pt x="962" y="2375"/>
                  </a:lnTo>
                  <a:lnTo>
                    <a:pt x="965" y="2375"/>
                  </a:lnTo>
                  <a:lnTo>
                    <a:pt x="970" y="2372"/>
                  </a:lnTo>
                  <a:lnTo>
                    <a:pt x="973" y="2369"/>
                  </a:lnTo>
                  <a:lnTo>
                    <a:pt x="976" y="2369"/>
                  </a:lnTo>
                  <a:lnTo>
                    <a:pt x="990" y="2361"/>
                  </a:lnTo>
                  <a:lnTo>
                    <a:pt x="1005" y="2355"/>
                  </a:lnTo>
                  <a:lnTo>
                    <a:pt x="1064" y="2324"/>
                  </a:lnTo>
                  <a:lnTo>
                    <a:pt x="1118" y="2284"/>
                  </a:lnTo>
                  <a:lnTo>
                    <a:pt x="1127" y="2278"/>
                  </a:lnTo>
                  <a:lnTo>
                    <a:pt x="1129" y="2276"/>
                  </a:lnTo>
                  <a:lnTo>
                    <a:pt x="1135" y="2273"/>
                  </a:lnTo>
                  <a:lnTo>
                    <a:pt x="1146" y="2264"/>
                  </a:lnTo>
                  <a:lnTo>
                    <a:pt x="1161" y="2253"/>
                  </a:lnTo>
                  <a:lnTo>
                    <a:pt x="1209" y="2205"/>
                  </a:lnTo>
                  <a:lnTo>
                    <a:pt x="1260" y="2148"/>
                  </a:lnTo>
                  <a:lnTo>
                    <a:pt x="1263" y="2145"/>
                  </a:lnTo>
                  <a:lnTo>
                    <a:pt x="1260" y="2151"/>
                  </a:lnTo>
                  <a:lnTo>
                    <a:pt x="1268" y="2134"/>
                  </a:lnTo>
                  <a:lnTo>
                    <a:pt x="1277" y="2126"/>
                  </a:lnTo>
                  <a:lnTo>
                    <a:pt x="1283" y="2114"/>
                  </a:lnTo>
                  <a:lnTo>
                    <a:pt x="1291" y="2106"/>
                  </a:lnTo>
                  <a:lnTo>
                    <a:pt x="1334" y="2035"/>
                  </a:lnTo>
                  <a:lnTo>
                    <a:pt x="1371" y="1961"/>
                  </a:lnTo>
                  <a:lnTo>
                    <a:pt x="1371" y="1956"/>
                  </a:lnTo>
                  <a:lnTo>
                    <a:pt x="1376" y="1950"/>
                  </a:lnTo>
                  <a:lnTo>
                    <a:pt x="1376" y="1947"/>
                  </a:lnTo>
                  <a:lnTo>
                    <a:pt x="1373" y="1953"/>
                  </a:lnTo>
                  <a:lnTo>
                    <a:pt x="1376" y="1944"/>
                  </a:lnTo>
                  <a:lnTo>
                    <a:pt x="1382" y="1933"/>
                  </a:lnTo>
                  <a:lnTo>
                    <a:pt x="1388" y="1919"/>
                  </a:lnTo>
                  <a:lnTo>
                    <a:pt x="1393" y="1908"/>
                  </a:lnTo>
                  <a:lnTo>
                    <a:pt x="1396" y="1893"/>
                  </a:lnTo>
                  <a:lnTo>
                    <a:pt x="1410" y="1851"/>
                  </a:lnTo>
                  <a:lnTo>
                    <a:pt x="1424" y="1806"/>
                  </a:lnTo>
                  <a:lnTo>
                    <a:pt x="1459" y="1653"/>
                  </a:lnTo>
                  <a:lnTo>
                    <a:pt x="1459" y="1642"/>
                  </a:lnTo>
                  <a:lnTo>
                    <a:pt x="1461" y="1627"/>
                  </a:lnTo>
                  <a:lnTo>
                    <a:pt x="1461" y="1619"/>
                  </a:lnTo>
                  <a:lnTo>
                    <a:pt x="1476" y="1449"/>
                  </a:lnTo>
                  <a:lnTo>
                    <a:pt x="1481" y="1279"/>
                  </a:lnTo>
                  <a:lnTo>
                    <a:pt x="1490" y="1112"/>
                  </a:lnTo>
                  <a:lnTo>
                    <a:pt x="1501" y="999"/>
                  </a:lnTo>
                  <a:lnTo>
                    <a:pt x="1521" y="886"/>
                  </a:lnTo>
                  <a:lnTo>
                    <a:pt x="1544" y="770"/>
                  </a:lnTo>
                  <a:lnTo>
                    <a:pt x="1578" y="659"/>
                  </a:lnTo>
                  <a:lnTo>
                    <a:pt x="1620" y="552"/>
                  </a:lnTo>
                  <a:lnTo>
                    <a:pt x="1671" y="452"/>
                  </a:lnTo>
                  <a:lnTo>
                    <a:pt x="1737" y="356"/>
                  </a:lnTo>
                  <a:lnTo>
                    <a:pt x="1810" y="268"/>
                  </a:lnTo>
                  <a:lnTo>
                    <a:pt x="1895" y="192"/>
                  </a:lnTo>
                  <a:lnTo>
                    <a:pt x="1986" y="127"/>
                  </a:lnTo>
                  <a:lnTo>
                    <a:pt x="2088" y="76"/>
                  </a:lnTo>
                  <a:lnTo>
                    <a:pt x="2196" y="36"/>
                  </a:lnTo>
                  <a:lnTo>
                    <a:pt x="2301" y="14"/>
                  </a:lnTo>
                  <a:lnTo>
                    <a:pt x="2406" y="2"/>
                  </a:lnTo>
                  <a:lnTo>
                    <a:pt x="2514" y="0"/>
                  </a:lnTo>
                  <a:close/>
                </a:path>
              </a:pathLst>
            </a:custGeom>
            <a:solidFill>
              <a:srgbClr val="004A00"/>
            </a:solidFill>
            <a:ln w="0">
              <a:solidFill>
                <a:srgbClr val="004A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 name="Freeform 13"/>
            <p:cNvSpPr>
              <a:spLocks noEditPoints="1"/>
            </p:cNvSpPr>
            <p:nvPr/>
          </p:nvSpPr>
          <p:spPr bwMode="auto">
            <a:xfrm>
              <a:off x="573" y="745"/>
              <a:ext cx="1368" cy="3898"/>
            </a:xfrm>
            <a:custGeom>
              <a:avLst/>
              <a:gdLst/>
              <a:ahLst/>
              <a:cxnLst>
                <a:cxn ang="0">
                  <a:pos x="925" y="1576"/>
                </a:cxn>
                <a:cxn ang="0">
                  <a:pos x="925" y="1579"/>
                </a:cxn>
                <a:cxn ang="0">
                  <a:pos x="919" y="1576"/>
                </a:cxn>
                <a:cxn ang="0">
                  <a:pos x="570" y="1225"/>
                </a:cxn>
                <a:cxn ang="0">
                  <a:pos x="570" y="1228"/>
                </a:cxn>
                <a:cxn ang="0">
                  <a:pos x="97" y="0"/>
                </a:cxn>
                <a:cxn ang="0">
                  <a:pos x="151" y="14"/>
                </a:cxn>
                <a:cxn ang="0">
                  <a:pos x="187" y="59"/>
                </a:cxn>
                <a:cxn ang="0">
                  <a:pos x="196" y="203"/>
                </a:cxn>
                <a:cxn ang="0">
                  <a:pos x="210" y="370"/>
                </a:cxn>
                <a:cxn ang="0">
                  <a:pos x="213" y="390"/>
                </a:cxn>
                <a:cxn ang="0">
                  <a:pos x="216" y="404"/>
                </a:cxn>
                <a:cxn ang="0">
                  <a:pos x="256" y="591"/>
                </a:cxn>
                <a:cxn ang="0">
                  <a:pos x="315" y="775"/>
                </a:cxn>
                <a:cxn ang="0">
                  <a:pos x="329" y="815"/>
                </a:cxn>
                <a:cxn ang="0">
                  <a:pos x="414" y="988"/>
                </a:cxn>
                <a:cxn ang="0">
                  <a:pos x="551" y="1200"/>
                </a:cxn>
                <a:cxn ang="0">
                  <a:pos x="565" y="1220"/>
                </a:cxn>
                <a:cxn ang="0">
                  <a:pos x="582" y="1240"/>
                </a:cxn>
                <a:cxn ang="0">
                  <a:pos x="585" y="1245"/>
                </a:cxn>
                <a:cxn ang="0">
                  <a:pos x="678" y="1353"/>
                </a:cxn>
                <a:cxn ang="0">
                  <a:pos x="911" y="1568"/>
                </a:cxn>
                <a:cxn ang="0">
                  <a:pos x="922" y="1576"/>
                </a:cxn>
                <a:cxn ang="0">
                  <a:pos x="925" y="1582"/>
                </a:cxn>
                <a:cxn ang="0">
                  <a:pos x="936" y="1588"/>
                </a:cxn>
                <a:cxn ang="0">
                  <a:pos x="956" y="1602"/>
                </a:cxn>
                <a:cxn ang="0">
                  <a:pos x="1107" y="1704"/>
                </a:cxn>
                <a:cxn ang="0">
                  <a:pos x="1280" y="1800"/>
                </a:cxn>
                <a:cxn ang="0">
                  <a:pos x="1297" y="1806"/>
                </a:cxn>
                <a:cxn ang="0">
                  <a:pos x="1305" y="1809"/>
                </a:cxn>
                <a:cxn ang="0">
                  <a:pos x="1325" y="1820"/>
                </a:cxn>
                <a:cxn ang="0">
                  <a:pos x="1362" y="1868"/>
                </a:cxn>
                <a:cxn ang="0">
                  <a:pos x="1368" y="3804"/>
                </a:cxn>
                <a:cxn ang="0">
                  <a:pos x="1348" y="3864"/>
                </a:cxn>
                <a:cxn ang="0">
                  <a:pos x="1300" y="3895"/>
                </a:cxn>
                <a:cxn ang="0">
                  <a:pos x="1243" y="3895"/>
                </a:cxn>
                <a:cxn ang="0">
                  <a:pos x="1195" y="3864"/>
                </a:cxn>
                <a:cxn ang="0">
                  <a:pos x="1175" y="3804"/>
                </a:cxn>
                <a:cxn ang="0">
                  <a:pos x="1121" y="1936"/>
                </a:cxn>
                <a:cxn ang="0">
                  <a:pos x="883" y="1792"/>
                </a:cxn>
                <a:cxn ang="0">
                  <a:pos x="667" y="1616"/>
                </a:cxn>
                <a:cxn ang="0">
                  <a:pos x="460" y="1401"/>
                </a:cxn>
                <a:cxn ang="0">
                  <a:pos x="287" y="1155"/>
                </a:cxn>
                <a:cxn ang="0">
                  <a:pos x="148" y="877"/>
                </a:cxn>
                <a:cxn ang="0">
                  <a:pos x="51" y="571"/>
                </a:cxn>
                <a:cxn ang="0">
                  <a:pos x="6" y="254"/>
                </a:cxn>
                <a:cxn ang="0">
                  <a:pos x="6" y="59"/>
                </a:cxn>
                <a:cxn ang="0">
                  <a:pos x="43" y="14"/>
                </a:cxn>
                <a:cxn ang="0">
                  <a:pos x="97" y="0"/>
                </a:cxn>
              </a:cxnLst>
              <a:rect l="0" t="0" r="r" b="b"/>
              <a:pathLst>
                <a:path w="1368" h="3898">
                  <a:moveTo>
                    <a:pt x="919" y="1574"/>
                  </a:moveTo>
                  <a:lnTo>
                    <a:pt x="925" y="1576"/>
                  </a:lnTo>
                  <a:lnTo>
                    <a:pt x="931" y="1582"/>
                  </a:lnTo>
                  <a:lnTo>
                    <a:pt x="925" y="1579"/>
                  </a:lnTo>
                  <a:lnTo>
                    <a:pt x="922" y="1576"/>
                  </a:lnTo>
                  <a:lnTo>
                    <a:pt x="919" y="1576"/>
                  </a:lnTo>
                  <a:lnTo>
                    <a:pt x="919" y="1574"/>
                  </a:lnTo>
                  <a:close/>
                  <a:moveTo>
                    <a:pt x="570" y="1225"/>
                  </a:moveTo>
                  <a:lnTo>
                    <a:pt x="573" y="1231"/>
                  </a:lnTo>
                  <a:lnTo>
                    <a:pt x="570" y="1228"/>
                  </a:lnTo>
                  <a:lnTo>
                    <a:pt x="570" y="1225"/>
                  </a:lnTo>
                  <a:close/>
                  <a:moveTo>
                    <a:pt x="97" y="0"/>
                  </a:moveTo>
                  <a:lnTo>
                    <a:pt x="125" y="2"/>
                  </a:lnTo>
                  <a:lnTo>
                    <a:pt x="151" y="14"/>
                  </a:lnTo>
                  <a:lnTo>
                    <a:pt x="173" y="34"/>
                  </a:lnTo>
                  <a:lnTo>
                    <a:pt x="187" y="59"/>
                  </a:lnTo>
                  <a:lnTo>
                    <a:pt x="193" y="93"/>
                  </a:lnTo>
                  <a:lnTo>
                    <a:pt x="196" y="203"/>
                  </a:lnTo>
                  <a:lnTo>
                    <a:pt x="204" y="311"/>
                  </a:lnTo>
                  <a:lnTo>
                    <a:pt x="210" y="370"/>
                  </a:lnTo>
                  <a:lnTo>
                    <a:pt x="213" y="376"/>
                  </a:lnTo>
                  <a:lnTo>
                    <a:pt x="213" y="390"/>
                  </a:lnTo>
                  <a:lnTo>
                    <a:pt x="216" y="396"/>
                  </a:lnTo>
                  <a:lnTo>
                    <a:pt x="216" y="404"/>
                  </a:lnTo>
                  <a:lnTo>
                    <a:pt x="233" y="498"/>
                  </a:lnTo>
                  <a:lnTo>
                    <a:pt x="256" y="591"/>
                  </a:lnTo>
                  <a:lnTo>
                    <a:pt x="284" y="682"/>
                  </a:lnTo>
                  <a:lnTo>
                    <a:pt x="315" y="775"/>
                  </a:lnTo>
                  <a:lnTo>
                    <a:pt x="318" y="787"/>
                  </a:lnTo>
                  <a:lnTo>
                    <a:pt x="329" y="815"/>
                  </a:lnTo>
                  <a:lnTo>
                    <a:pt x="341" y="838"/>
                  </a:lnTo>
                  <a:lnTo>
                    <a:pt x="414" y="988"/>
                  </a:lnTo>
                  <a:lnTo>
                    <a:pt x="502" y="1132"/>
                  </a:lnTo>
                  <a:lnTo>
                    <a:pt x="551" y="1200"/>
                  </a:lnTo>
                  <a:lnTo>
                    <a:pt x="556" y="1211"/>
                  </a:lnTo>
                  <a:lnTo>
                    <a:pt x="565" y="1220"/>
                  </a:lnTo>
                  <a:lnTo>
                    <a:pt x="568" y="1225"/>
                  </a:lnTo>
                  <a:lnTo>
                    <a:pt x="582" y="1240"/>
                  </a:lnTo>
                  <a:lnTo>
                    <a:pt x="582" y="1242"/>
                  </a:lnTo>
                  <a:lnTo>
                    <a:pt x="585" y="1245"/>
                  </a:lnTo>
                  <a:lnTo>
                    <a:pt x="630" y="1299"/>
                  </a:lnTo>
                  <a:lnTo>
                    <a:pt x="678" y="1353"/>
                  </a:lnTo>
                  <a:lnTo>
                    <a:pt x="789" y="1463"/>
                  </a:lnTo>
                  <a:lnTo>
                    <a:pt x="911" y="1568"/>
                  </a:lnTo>
                  <a:lnTo>
                    <a:pt x="919" y="1576"/>
                  </a:lnTo>
                  <a:lnTo>
                    <a:pt x="922" y="1576"/>
                  </a:lnTo>
                  <a:lnTo>
                    <a:pt x="922" y="1579"/>
                  </a:lnTo>
                  <a:lnTo>
                    <a:pt x="925" y="1582"/>
                  </a:lnTo>
                  <a:lnTo>
                    <a:pt x="928" y="1582"/>
                  </a:lnTo>
                  <a:lnTo>
                    <a:pt x="936" y="1588"/>
                  </a:lnTo>
                  <a:lnTo>
                    <a:pt x="945" y="1596"/>
                  </a:lnTo>
                  <a:lnTo>
                    <a:pt x="956" y="1602"/>
                  </a:lnTo>
                  <a:lnTo>
                    <a:pt x="1007" y="1639"/>
                  </a:lnTo>
                  <a:lnTo>
                    <a:pt x="1107" y="1704"/>
                  </a:lnTo>
                  <a:lnTo>
                    <a:pt x="1260" y="1789"/>
                  </a:lnTo>
                  <a:lnTo>
                    <a:pt x="1280" y="1800"/>
                  </a:lnTo>
                  <a:lnTo>
                    <a:pt x="1294" y="1806"/>
                  </a:lnTo>
                  <a:lnTo>
                    <a:pt x="1297" y="1806"/>
                  </a:lnTo>
                  <a:lnTo>
                    <a:pt x="1302" y="1809"/>
                  </a:lnTo>
                  <a:lnTo>
                    <a:pt x="1305" y="1809"/>
                  </a:lnTo>
                  <a:lnTo>
                    <a:pt x="1308" y="1811"/>
                  </a:lnTo>
                  <a:lnTo>
                    <a:pt x="1325" y="1820"/>
                  </a:lnTo>
                  <a:lnTo>
                    <a:pt x="1348" y="1843"/>
                  </a:lnTo>
                  <a:lnTo>
                    <a:pt x="1362" y="1868"/>
                  </a:lnTo>
                  <a:lnTo>
                    <a:pt x="1368" y="1899"/>
                  </a:lnTo>
                  <a:lnTo>
                    <a:pt x="1368" y="3804"/>
                  </a:lnTo>
                  <a:lnTo>
                    <a:pt x="1362" y="3838"/>
                  </a:lnTo>
                  <a:lnTo>
                    <a:pt x="1348" y="3864"/>
                  </a:lnTo>
                  <a:lnTo>
                    <a:pt x="1325" y="3884"/>
                  </a:lnTo>
                  <a:lnTo>
                    <a:pt x="1300" y="3895"/>
                  </a:lnTo>
                  <a:lnTo>
                    <a:pt x="1271" y="3898"/>
                  </a:lnTo>
                  <a:lnTo>
                    <a:pt x="1243" y="3895"/>
                  </a:lnTo>
                  <a:lnTo>
                    <a:pt x="1217" y="3884"/>
                  </a:lnTo>
                  <a:lnTo>
                    <a:pt x="1195" y="3864"/>
                  </a:lnTo>
                  <a:lnTo>
                    <a:pt x="1180" y="3838"/>
                  </a:lnTo>
                  <a:lnTo>
                    <a:pt x="1175" y="3804"/>
                  </a:lnTo>
                  <a:lnTo>
                    <a:pt x="1175" y="1961"/>
                  </a:lnTo>
                  <a:lnTo>
                    <a:pt x="1121" y="1936"/>
                  </a:lnTo>
                  <a:lnTo>
                    <a:pt x="999" y="1868"/>
                  </a:lnTo>
                  <a:lnTo>
                    <a:pt x="883" y="1792"/>
                  </a:lnTo>
                  <a:lnTo>
                    <a:pt x="772" y="1707"/>
                  </a:lnTo>
                  <a:lnTo>
                    <a:pt x="667" y="1616"/>
                  </a:lnTo>
                  <a:lnTo>
                    <a:pt x="559" y="1511"/>
                  </a:lnTo>
                  <a:lnTo>
                    <a:pt x="460" y="1401"/>
                  </a:lnTo>
                  <a:lnTo>
                    <a:pt x="369" y="1282"/>
                  </a:lnTo>
                  <a:lnTo>
                    <a:pt x="287" y="1155"/>
                  </a:lnTo>
                  <a:lnTo>
                    <a:pt x="216" y="1024"/>
                  </a:lnTo>
                  <a:lnTo>
                    <a:pt x="148" y="877"/>
                  </a:lnTo>
                  <a:lnTo>
                    <a:pt x="94" y="727"/>
                  </a:lnTo>
                  <a:lnTo>
                    <a:pt x="51" y="571"/>
                  </a:lnTo>
                  <a:lnTo>
                    <a:pt x="23" y="416"/>
                  </a:lnTo>
                  <a:lnTo>
                    <a:pt x="6" y="254"/>
                  </a:lnTo>
                  <a:lnTo>
                    <a:pt x="0" y="93"/>
                  </a:lnTo>
                  <a:lnTo>
                    <a:pt x="6" y="59"/>
                  </a:lnTo>
                  <a:lnTo>
                    <a:pt x="20" y="34"/>
                  </a:lnTo>
                  <a:lnTo>
                    <a:pt x="43" y="14"/>
                  </a:lnTo>
                  <a:lnTo>
                    <a:pt x="68" y="2"/>
                  </a:lnTo>
                  <a:lnTo>
                    <a:pt x="97" y="0"/>
                  </a:lnTo>
                  <a:close/>
                </a:path>
              </a:pathLst>
            </a:custGeom>
            <a:solidFill>
              <a:srgbClr val="004A00"/>
            </a:solidFill>
            <a:ln w="0">
              <a:solidFill>
                <a:srgbClr val="004A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4"/>
            <p:cNvSpPr>
              <a:spLocks noEditPoints="1"/>
            </p:cNvSpPr>
            <p:nvPr/>
          </p:nvSpPr>
          <p:spPr bwMode="auto">
            <a:xfrm>
              <a:off x="962" y="3"/>
              <a:ext cx="1367" cy="3898"/>
            </a:xfrm>
            <a:custGeom>
              <a:avLst/>
              <a:gdLst/>
              <a:ahLst/>
              <a:cxnLst>
                <a:cxn ang="0">
                  <a:pos x="573" y="1229"/>
                </a:cxn>
                <a:cxn ang="0">
                  <a:pos x="570" y="1223"/>
                </a:cxn>
                <a:cxn ang="0">
                  <a:pos x="125" y="3"/>
                </a:cxn>
                <a:cxn ang="0">
                  <a:pos x="173" y="34"/>
                </a:cxn>
                <a:cxn ang="0">
                  <a:pos x="196" y="93"/>
                </a:cxn>
                <a:cxn ang="0">
                  <a:pos x="204" y="311"/>
                </a:cxn>
                <a:cxn ang="0">
                  <a:pos x="213" y="382"/>
                </a:cxn>
                <a:cxn ang="0">
                  <a:pos x="215" y="402"/>
                </a:cxn>
                <a:cxn ang="0">
                  <a:pos x="284" y="682"/>
                </a:cxn>
                <a:cxn ang="0">
                  <a:pos x="315" y="773"/>
                </a:cxn>
                <a:cxn ang="0">
                  <a:pos x="326" y="798"/>
                </a:cxn>
                <a:cxn ang="0">
                  <a:pos x="340" y="835"/>
                </a:cxn>
                <a:cxn ang="0">
                  <a:pos x="502" y="1132"/>
                </a:cxn>
                <a:cxn ang="0">
                  <a:pos x="559" y="1209"/>
                </a:cxn>
                <a:cxn ang="0">
                  <a:pos x="570" y="1226"/>
                </a:cxn>
                <a:cxn ang="0">
                  <a:pos x="579" y="1234"/>
                </a:cxn>
                <a:cxn ang="0">
                  <a:pos x="582" y="1240"/>
                </a:cxn>
                <a:cxn ang="0">
                  <a:pos x="630" y="1296"/>
                </a:cxn>
                <a:cxn ang="0">
                  <a:pos x="752" y="1427"/>
                </a:cxn>
                <a:cxn ang="0">
                  <a:pos x="913" y="1568"/>
                </a:cxn>
                <a:cxn ang="0">
                  <a:pos x="928" y="1580"/>
                </a:cxn>
                <a:cxn ang="0">
                  <a:pos x="956" y="1599"/>
                </a:cxn>
                <a:cxn ang="0">
                  <a:pos x="1109" y="1704"/>
                </a:cxn>
                <a:cxn ang="0">
                  <a:pos x="1311" y="1812"/>
                </a:cxn>
                <a:cxn ang="0">
                  <a:pos x="1305" y="1809"/>
                </a:cxn>
                <a:cxn ang="0">
                  <a:pos x="1297" y="1806"/>
                </a:cxn>
                <a:cxn ang="0">
                  <a:pos x="1348" y="1840"/>
                </a:cxn>
                <a:cxn ang="0">
                  <a:pos x="1367" y="1899"/>
                </a:cxn>
                <a:cxn ang="0">
                  <a:pos x="1362" y="3836"/>
                </a:cxn>
                <a:cxn ang="0">
                  <a:pos x="1325" y="3881"/>
                </a:cxn>
                <a:cxn ang="0">
                  <a:pos x="1271" y="3898"/>
                </a:cxn>
                <a:cxn ang="0">
                  <a:pos x="1217" y="3881"/>
                </a:cxn>
                <a:cxn ang="0">
                  <a:pos x="1180" y="3836"/>
                </a:cxn>
                <a:cxn ang="0">
                  <a:pos x="1174" y="1959"/>
                </a:cxn>
                <a:cxn ang="0">
                  <a:pos x="999" y="1866"/>
                </a:cxn>
                <a:cxn ang="0">
                  <a:pos x="772" y="1704"/>
                </a:cxn>
                <a:cxn ang="0">
                  <a:pos x="562" y="1509"/>
                </a:cxn>
                <a:cxn ang="0">
                  <a:pos x="369" y="1279"/>
                </a:cxn>
                <a:cxn ang="0">
                  <a:pos x="215" y="1025"/>
                </a:cxn>
                <a:cxn ang="0">
                  <a:pos x="96" y="725"/>
                </a:cxn>
                <a:cxn ang="0">
                  <a:pos x="23" y="413"/>
                </a:cxn>
                <a:cxn ang="0">
                  <a:pos x="0" y="93"/>
                </a:cxn>
                <a:cxn ang="0">
                  <a:pos x="20" y="34"/>
                </a:cxn>
                <a:cxn ang="0">
                  <a:pos x="68" y="3"/>
                </a:cxn>
              </a:cxnLst>
              <a:rect l="0" t="0" r="r" b="b"/>
              <a:pathLst>
                <a:path w="1367" h="3898">
                  <a:moveTo>
                    <a:pt x="570" y="1223"/>
                  </a:moveTo>
                  <a:lnTo>
                    <a:pt x="573" y="1229"/>
                  </a:lnTo>
                  <a:lnTo>
                    <a:pt x="570" y="1226"/>
                  </a:lnTo>
                  <a:lnTo>
                    <a:pt x="570" y="1223"/>
                  </a:lnTo>
                  <a:close/>
                  <a:moveTo>
                    <a:pt x="96" y="0"/>
                  </a:moveTo>
                  <a:lnTo>
                    <a:pt x="125" y="3"/>
                  </a:lnTo>
                  <a:lnTo>
                    <a:pt x="153" y="14"/>
                  </a:lnTo>
                  <a:lnTo>
                    <a:pt x="173" y="34"/>
                  </a:lnTo>
                  <a:lnTo>
                    <a:pt x="190" y="59"/>
                  </a:lnTo>
                  <a:lnTo>
                    <a:pt x="196" y="93"/>
                  </a:lnTo>
                  <a:lnTo>
                    <a:pt x="198" y="201"/>
                  </a:lnTo>
                  <a:lnTo>
                    <a:pt x="204" y="311"/>
                  </a:lnTo>
                  <a:lnTo>
                    <a:pt x="213" y="371"/>
                  </a:lnTo>
                  <a:lnTo>
                    <a:pt x="213" y="382"/>
                  </a:lnTo>
                  <a:lnTo>
                    <a:pt x="215" y="388"/>
                  </a:lnTo>
                  <a:lnTo>
                    <a:pt x="215" y="402"/>
                  </a:lnTo>
                  <a:lnTo>
                    <a:pt x="255" y="589"/>
                  </a:lnTo>
                  <a:lnTo>
                    <a:pt x="284" y="682"/>
                  </a:lnTo>
                  <a:lnTo>
                    <a:pt x="298" y="727"/>
                  </a:lnTo>
                  <a:lnTo>
                    <a:pt x="315" y="773"/>
                  </a:lnTo>
                  <a:lnTo>
                    <a:pt x="320" y="787"/>
                  </a:lnTo>
                  <a:lnTo>
                    <a:pt x="326" y="798"/>
                  </a:lnTo>
                  <a:lnTo>
                    <a:pt x="329" y="812"/>
                  </a:lnTo>
                  <a:lnTo>
                    <a:pt x="340" y="835"/>
                  </a:lnTo>
                  <a:lnTo>
                    <a:pt x="414" y="988"/>
                  </a:lnTo>
                  <a:lnTo>
                    <a:pt x="502" y="1132"/>
                  </a:lnTo>
                  <a:lnTo>
                    <a:pt x="550" y="1200"/>
                  </a:lnTo>
                  <a:lnTo>
                    <a:pt x="559" y="1209"/>
                  </a:lnTo>
                  <a:lnTo>
                    <a:pt x="564" y="1220"/>
                  </a:lnTo>
                  <a:lnTo>
                    <a:pt x="570" y="1226"/>
                  </a:lnTo>
                  <a:lnTo>
                    <a:pt x="573" y="1231"/>
                  </a:lnTo>
                  <a:lnTo>
                    <a:pt x="579" y="1234"/>
                  </a:lnTo>
                  <a:lnTo>
                    <a:pt x="582" y="1237"/>
                  </a:lnTo>
                  <a:lnTo>
                    <a:pt x="582" y="1240"/>
                  </a:lnTo>
                  <a:lnTo>
                    <a:pt x="584" y="1243"/>
                  </a:lnTo>
                  <a:lnTo>
                    <a:pt x="630" y="1296"/>
                  </a:lnTo>
                  <a:lnTo>
                    <a:pt x="678" y="1350"/>
                  </a:lnTo>
                  <a:lnTo>
                    <a:pt x="752" y="1427"/>
                  </a:lnTo>
                  <a:lnTo>
                    <a:pt x="831" y="1500"/>
                  </a:lnTo>
                  <a:lnTo>
                    <a:pt x="913" y="1568"/>
                  </a:lnTo>
                  <a:lnTo>
                    <a:pt x="922" y="1574"/>
                  </a:lnTo>
                  <a:lnTo>
                    <a:pt x="928" y="1580"/>
                  </a:lnTo>
                  <a:lnTo>
                    <a:pt x="939" y="1588"/>
                  </a:lnTo>
                  <a:lnTo>
                    <a:pt x="956" y="1599"/>
                  </a:lnTo>
                  <a:lnTo>
                    <a:pt x="1007" y="1636"/>
                  </a:lnTo>
                  <a:lnTo>
                    <a:pt x="1109" y="1704"/>
                  </a:lnTo>
                  <a:lnTo>
                    <a:pt x="1260" y="1786"/>
                  </a:lnTo>
                  <a:lnTo>
                    <a:pt x="1311" y="1812"/>
                  </a:lnTo>
                  <a:lnTo>
                    <a:pt x="1308" y="1812"/>
                  </a:lnTo>
                  <a:lnTo>
                    <a:pt x="1305" y="1809"/>
                  </a:lnTo>
                  <a:lnTo>
                    <a:pt x="1299" y="1806"/>
                  </a:lnTo>
                  <a:lnTo>
                    <a:pt x="1297" y="1806"/>
                  </a:lnTo>
                  <a:lnTo>
                    <a:pt x="1325" y="1820"/>
                  </a:lnTo>
                  <a:lnTo>
                    <a:pt x="1348" y="1840"/>
                  </a:lnTo>
                  <a:lnTo>
                    <a:pt x="1362" y="1866"/>
                  </a:lnTo>
                  <a:lnTo>
                    <a:pt x="1367" y="1899"/>
                  </a:lnTo>
                  <a:lnTo>
                    <a:pt x="1367" y="3802"/>
                  </a:lnTo>
                  <a:lnTo>
                    <a:pt x="1362" y="3836"/>
                  </a:lnTo>
                  <a:lnTo>
                    <a:pt x="1348" y="3864"/>
                  </a:lnTo>
                  <a:lnTo>
                    <a:pt x="1325" y="3881"/>
                  </a:lnTo>
                  <a:lnTo>
                    <a:pt x="1299" y="3893"/>
                  </a:lnTo>
                  <a:lnTo>
                    <a:pt x="1271" y="3898"/>
                  </a:lnTo>
                  <a:lnTo>
                    <a:pt x="1243" y="3893"/>
                  </a:lnTo>
                  <a:lnTo>
                    <a:pt x="1217" y="3881"/>
                  </a:lnTo>
                  <a:lnTo>
                    <a:pt x="1194" y="3864"/>
                  </a:lnTo>
                  <a:lnTo>
                    <a:pt x="1180" y="3836"/>
                  </a:lnTo>
                  <a:lnTo>
                    <a:pt x="1174" y="3802"/>
                  </a:lnTo>
                  <a:lnTo>
                    <a:pt x="1174" y="1959"/>
                  </a:lnTo>
                  <a:lnTo>
                    <a:pt x="1121" y="1933"/>
                  </a:lnTo>
                  <a:lnTo>
                    <a:pt x="999" y="1866"/>
                  </a:lnTo>
                  <a:lnTo>
                    <a:pt x="882" y="1789"/>
                  </a:lnTo>
                  <a:lnTo>
                    <a:pt x="772" y="1704"/>
                  </a:lnTo>
                  <a:lnTo>
                    <a:pt x="667" y="1614"/>
                  </a:lnTo>
                  <a:lnTo>
                    <a:pt x="562" y="1509"/>
                  </a:lnTo>
                  <a:lnTo>
                    <a:pt x="462" y="1398"/>
                  </a:lnTo>
                  <a:lnTo>
                    <a:pt x="369" y="1279"/>
                  </a:lnTo>
                  <a:lnTo>
                    <a:pt x="286" y="1155"/>
                  </a:lnTo>
                  <a:lnTo>
                    <a:pt x="215" y="1025"/>
                  </a:lnTo>
                  <a:lnTo>
                    <a:pt x="150" y="877"/>
                  </a:lnTo>
                  <a:lnTo>
                    <a:pt x="96" y="725"/>
                  </a:lnTo>
                  <a:lnTo>
                    <a:pt x="54" y="572"/>
                  </a:lnTo>
                  <a:lnTo>
                    <a:pt x="23" y="413"/>
                  </a:lnTo>
                  <a:lnTo>
                    <a:pt x="6" y="255"/>
                  </a:lnTo>
                  <a:lnTo>
                    <a:pt x="0" y="93"/>
                  </a:lnTo>
                  <a:lnTo>
                    <a:pt x="6" y="59"/>
                  </a:lnTo>
                  <a:lnTo>
                    <a:pt x="20" y="34"/>
                  </a:lnTo>
                  <a:lnTo>
                    <a:pt x="42" y="14"/>
                  </a:lnTo>
                  <a:lnTo>
                    <a:pt x="68" y="3"/>
                  </a:lnTo>
                  <a:lnTo>
                    <a:pt x="96" y="0"/>
                  </a:lnTo>
                  <a:close/>
                </a:path>
              </a:pathLst>
            </a:custGeom>
            <a:solidFill>
              <a:srgbClr val="004A00"/>
            </a:solidFill>
            <a:ln w="0">
              <a:solidFill>
                <a:srgbClr val="004A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5"/>
            <p:cNvSpPr>
              <a:spLocks/>
            </p:cNvSpPr>
            <p:nvPr/>
          </p:nvSpPr>
          <p:spPr bwMode="auto">
            <a:xfrm>
              <a:off x="255" y="3986"/>
              <a:ext cx="1337" cy="1334"/>
            </a:xfrm>
            <a:custGeom>
              <a:avLst/>
              <a:gdLst/>
              <a:ahLst/>
              <a:cxnLst>
                <a:cxn ang="0">
                  <a:pos x="1277" y="6"/>
                </a:cxn>
                <a:cxn ang="0">
                  <a:pos x="1323" y="43"/>
                </a:cxn>
                <a:cxn ang="0">
                  <a:pos x="1337" y="96"/>
                </a:cxn>
                <a:cxn ang="0">
                  <a:pos x="1323" y="150"/>
                </a:cxn>
                <a:cxn ang="0">
                  <a:pos x="1277" y="187"/>
                </a:cxn>
                <a:cxn ang="0">
                  <a:pos x="1181" y="195"/>
                </a:cxn>
                <a:cxn ang="0">
                  <a:pos x="1110" y="201"/>
                </a:cxn>
                <a:cxn ang="0">
                  <a:pos x="1090" y="204"/>
                </a:cxn>
                <a:cxn ang="0">
                  <a:pos x="1030" y="215"/>
                </a:cxn>
                <a:cxn ang="0">
                  <a:pos x="891" y="255"/>
                </a:cxn>
                <a:cxn ang="0">
                  <a:pos x="837" y="275"/>
                </a:cxn>
                <a:cxn ang="0">
                  <a:pos x="829" y="278"/>
                </a:cxn>
                <a:cxn ang="0">
                  <a:pos x="644" y="379"/>
                </a:cxn>
                <a:cxn ang="0">
                  <a:pos x="548" y="456"/>
                </a:cxn>
                <a:cxn ang="0">
                  <a:pos x="460" y="544"/>
                </a:cxn>
                <a:cxn ang="0">
                  <a:pos x="369" y="660"/>
                </a:cxn>
                <a:cxn ang="0">
                  <a:pos x="318" y="748"/>
                </a:cxn>
                <a:cxn ang="0">
                  <a:pos x="284" y="813"/>
                </a:cxn>
                <a:cxn ang="0">
                  <a:pos x="276" y="832"/>
                </a:cxn>
                <a:cxn ang="0">
                  <a:pos x="242" y="932"/>
                </a:cxn>
                <a:cxn ang="0">
                  <a:pos x="202" y="1096"/>
                </a:cxn>
                <a:cxn ang="0">
                  <a:pos x="199" y="1124"/>
                </a:cxn>
                <a:cxn ang="0">
                  <a:pos x="193" y="1240"/>
                </a:cxn>
                <a:cxn ang="0">
                  <a:pos x="173" y="1300"/>
                </a:cxn>
                <a:cxn ang="0">
                  <a:pos x="125" y="1331"/>
                </a:cxn>
                <a:cxn ang="0">
                  <a:pos x="68" y="1331"/>
                </a:cxn>
                <a:cxn ang="0">
                  <a:pos x="20" y="1300"/>
                </a:cxn>
                <a:cxn ang="0">
                  <a:pos x="0" y="1240"/>
                </a:cxn>
                <a:cxn ang="0">
                  <a:pos x="26" y="997"/>
                </a:cxn>
                <a:cxn ang="0">
                  <a:pos x="97" y="762"/>
                </a:cxn>
                <a:cxn ang="0">
                  <a:pos x="210" y="547"/>
                </a:cxn>
                <a:cxn ang="0">
                  <a:pos x="366" y="360"/>
                </a:cxn>
                <a:cxn ang="0">
                  <a:pos x="585" y="187"/>
                </a:cxn>
                <a:cxn ang="0">
                  <a:pos x="835" y="68"/>
                </a:cxn>
                <a:cxn ang="0">
                  <a:pos x="1104" y="9"/>
                </a:cxn>
              </a:cxnLst>
              <a:rect l="0" t="0" r="r" b="b"/>
              <a:pathLst>
                <a:path w="1337" h="1334">
                  <a:moveTo>
                    <a:pt x="1243" y="0"/>
                  </a:moveTo>
                  <a:lnTo>
                    <a:pt x="1277" y="6"/>
                  </a:lnTo>
                  <a:lnTo>
                    <a:pt x="1303" y="20"/>
                  </a:lnTo>
                  <a:lnTo>
                    <a:pt x="1323" y="43"/>
                  </a:lnTo>
                  <a:lnTo>
                    <a:pt x="1334" y="68"/>
                  </a:lnTo>
                  <a:lnTo>
                    <a:pt x="1337" y="96"/>
                  </a:lnTo>
                  <a:lnTo>
                    <a:pt x="1334" y="125"/>
                  </a:lnTo>
                  <a:lnTo>
                    <a:pt x="1323" y="150"/>
                  </a:lnTo>
                  <a:lnTo>
                    <a:pt x="1303" y="173"/>
                  </a:lnTo>
                  <a:lnTo>
                    <a:pt x="1277" y="187"/>
                  </a:lnTo>
                  <a:lnTo>
                    <a:pt x="1243" y="193"/>
                  </a:lnTo>
                  <a:lnTo>
                    <a:pt x="1181" y="195"/>
                  </a:lnTo>
                  <a:lnTo>
                    <a:pt x="1121" y="201"/>
                  </a:lnTo>
                  <a:lnTo>
                    <a:pt x="1110" y="201"/>
                  </a:lnTo>
                  <a:lnTo>
                    <a:pt x="1098" y="204"/>
                  </a:lnTo>
                  <a:lnTo>
                    <a:pt x="1090" y="204"/>
                  </a:lnTo>
                  <a:lnTo>
                    <a:pt x="1079" y="207"/>
                  </a:lnTo>
                  <a:lnTo>
                    <a:pt x="1030" y="215"/>
                  </a:lnTo>
                  <a:lnTo>
                    <a:pt x="920" y="244"/>
                  </a:lnTo>
                  <a:lnTo>
                    <a:pt x="891" y="255"/>
                  </a:lnTo>
                  <a:lnTo>
                    <a:pt x="866" y="263"/>
                  </a:lnTo>
                  <a:lnTo>
                    <a:pt x="837" y="275"/>
                  </a:lnTo>
                  <a:lnTo>
                    <a:pt x="832" y="278"/>
                  </a:lnTo>
                  <a:lnTo>
                    <a:pt x="829" y="278"/>
                  </a:lnTo>
                  <a:lnTo>
                    <a:pt x="738" y="323"/>
                  </a:lnTo>
                  <a:lnTo>
                    <a:pt x="644" y="379"/>
                  </a:lnTo>
                  <a:lnTo>
                    <a:pt x="596" y="416"/>
                  </a:lnTo>
                  <a:lnTo>
                    <a:pt x="548" y="456"/>
                  </a:lnTo>
                  <a:lnTo>
                    <a:pt x="497" y="504"/>
                  </a:lnTo>
                  <a:lnTo>
                    <a:pt x="460" y="544"/>
                  </a:lnTo>
                  <a:lnTo>
                    <a:pt x="398" y="617"/>
                  </a:lnTo>
                  <a:lnTo>
                    <a:pt x="369" y="660"/>
                  </a:lnTo>
                  <a:lnTo>
                    <a:pt x="344" y="702"/>
                  </a:lnTo>
                  <a:lnTo>
                    <a:pt x="318" y="748"/>
                  </a:lnTo>
                  <a:lnTo>
                    <a:pt x="293" y="798"/>
                  </a:lnTo>
                  <a:lnTo>
                    <a:pt x="284" y="813"/>
                  </a:lnTo>
                  <a:lnTo>
                    <a:pt x="276" y="830"/>
                  </a:lnTo>
                  <a:lnTo>
                    <a:pt x="276" y="832"/>
                  </a:lnTo>
                  <a:lnTo>
                    <a:pt x="278" y="827"/>
                  </a:lnTo>
                  <a:lnTo>
                    <a:pt x="242" y="932"/>
                  </a:lnTo>
                  <a:lnTo>
                    <a:pt x="213" y="1039"/>
                  </a:lnTo>
                  <a:lnTo>
                    <a:pt x="202" y="1096"/>
                  </a:lnTo>
                  <a:lnTo>
                    <a:pt x="202" y="1116"/>
                  </a:lnTo>
                  <a:lnTo>
                    <a:pt x="199" y="1124"/>
                  </a:lnTo>
                  <a:lnTo>
                    <a:pt x="199" y="1130"/>
                  </a:lnTo>
                  <a:lnTo>
                    <a:pt x="193" y="1240"/>
                  </a:lnTo>
                  <a:lnTo>
                    <a:pt x="188" y="1274"/>
                  </a:lnTo>
                  <a:lnTo>
                    <a:pt x="173" y="1300"/>
                  </a:lnTo>
                  <a:lnTo>
                    <a:pt x="151" y="1319"/>
                  </a:lnTo>
                  <a:lnTo>
                    <a:pt x="125" y="1331"/>
                  </a:lnTo>
                  <a:lnTo>
                    <a:pt x="97" y="1334"/>
                  </a:lnTo>
                  <a:lnTo>
                    <a:pt x="68" y="1331"/>
                  </a:lnTo>
                  <a:lnTo>
                    <a:pt x="43" y="1319"/>
                  </a:lnTo>
                  <a:lnTo>
                    <a:pt x="20" y="1300"/>
                  </a:lnTo>
                  <a:lnTo>
                    <a:pt x="6" y="1274"/>
                  </a:lnTo>
                  <a:lnTo>
                    <a:pt x="0" y="1240"/>
                  </a:lnTo>
                  <a:lnTo>
                    <a:pt x="6" y="1118"/>
                  </a:lnTo>
                  <a:lnTo>
                    <a:pt x="26" y="997"/>
                  </a:lnTo>
                  <a:lnTo>
                    <a:pt x="54" y="878"/>
                  </a:lnTo>
                  <a:lnTo>
                    <a:pt x="97" y="762"/>
                  </a:lnTo>
                  <a:lnTo>
                    <a:pt x="148" y="651"/>
                  </a:lnTo>
                  <a:lnTo>
                    <a:pt x="210" y="547"/>
                  </a:lnTo>
                  <a:lnTo>
                    <a:pt x="284" y="450"/>
                  </a:lnTo>
                  <a:lnTo>
                    <a:pt x="366" y="360"/>
                  </a:lnTo>
                  <a:lnTo>
                    <a:pt x="471" y="266"/>
                  </a:lnTo>
                  <a:lnTo>
                    <a:pt x="585" y="187"/>
                  </a:lnTo>
                  <a:lnTo>
                    <a:pt x="707" y="122"/>
                  </a:lnTo>
                  <a:lnTo>
                    <a:pt x="835" y="68"/>
                  </a:lnTo>
                  <a:lnTo>
                    <a:pt x="965" y="31"/>
                  </a:lnTo>
                  <a:lnTo>
                    <a:pt x="1104" y="9"/>
                  </a:lnTo>
                  <a:lnTo>
                    <a:pt x="1243" y="0"/>
                  </a:lnTo>
                  <a:close/>
                </a:path>
              </a:pathLst>
            </a:custGeom>
            <a:solidFill>
              <a:srgbClr val="004A00"/>
            </a:solidFill>
            <a:ln w="0">
              <a:solidFill>
                <a:srgbClr val="004A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16"/>
            <p:cNvSpPr>
              <a:spLocks/>
            </p:cNvSpPr>
            <p:nvPr/>
          </p:nvSpPr>
          <p:spPr bwMode="auto">
            <a:xfrm>
              <a:off x="3351" y="3055"/>
              <a:ext cx="1245" cy="328"/>
            </a:xfrm>
            <a:custGeom>
              <a:avLst/>
              <a:gdLst/>
              <a:ahLst/>
              <a:cxnLst>
                <a:cxn ang="0">
                  <a:pos x="1149" y="0"/>
                </a:cxn>
                <a:cxn ang="0">
                  <a:pos x="1186" y="8"/>
                </a:cxn>
                <a:cxn ang="0">
                  <a:pos x="1217" y="28"/>
                </a:cxn>
                <a:cxn ang="0">
                  <a:pos x="1240" y="62"/>
                </a:cxn>
                <a:cxn ang="0">
                  <a:pos x="1245" y="99"/>
                </a:cxn>
                <a:cxn ang="0">
                  <a:pos x="1237" y="158"/>
                </a:cxn>
                <a:cxn ang="0">
                  <a:pos x="1217" y="209"/>
                </a:cxn>
                <a:cxn ang="0">
                  <a:pos x="1183" y="252"/>
                </a:cxn>
                <a:cxn ang="0">
                  <a:pos x="1143" y="288"/>
                </a:cxn>
                <a:cxn ang="0">
                  <a:pos x="1092" y="311"/>
                </a:cxn>
                <a:cxn ang="0">
                  <a:pos x="1035" y="325"/>
                </a:cxn>
                <a:cxn ang="0">
                  <a:pos x="1027" y="328"/>
                </a:cxn>
                <a:cxn ang="0">
                  <a:pos x="93" y="328"/>
                </a:cxn>
                <a:cxn ang="0">
                  <a:pos x="59" y="322"/>
                </a:cxn>
                <a:cxn ang="0">
                  <a:pos x="34" y="308"/>
                </a:cxn>
                <a:cxn ang="0">
                  <a:pos x="14" y="286"/>
                </a:cxn>
                <a:cxn ang="0">
                  <a:pos x="3" y="260"/>
                </a:cxn>
                <a:cxn ang="0">
                  <a:pos x="0" y="232"/>
                </a:cxn>
                <a:cxn ang="0">
                  <a:pos x="3" y="204"/>
                </a:cxn>
                <a:cxn ang="0">
                  <a:pos x="14" y="178"/>
                </a:cxn>
                <a:cxn ang="0">
                  <a:pos x="34" y="155"/>
                </a:cxn>
                <a:cxn ang="0">
                  <a:pos x="59" y="141"/>
                </a:cxn>
                <a:cxn ang="0">
                  <a:pos x="93" y="136"/>
                </a:cxn>
                <a:cxn ang="0">
                  <a:pos x="1018" y="136"/>
                </a:cxn>
                <a:cxn ang="0">
                  <a:pos x="1018" y="133"/>
                </a:cxn>
                <a:cxn ang="0">
                  <a:pos x="1027" y="133"/>
                </a:cxn>
                <a:cxn ang="0">
                  <a:pos x="1038" y="127"/>
                </a:cxn>
                <a:cxn ang="0">
                  <a:pos x="1038" y="124"/>
                </a:cxn>
                <a:cxn ang="0">
                  <a:pos x="1041" y="124"/>
                </a:cxn>
                <a:cxn ang="0">
                  <a:pos x="1044" y="121"/>
                </a:cxn>
                <a:cxn ang="0">
                  <a:pos x="1044" y="119"/>
                </a:cxn>
                <a:cxn ang="0">
                  <a:pos x="1047" y="113"/>
                </a:cxn>
                <a:cxn ang="0">
                  <a:pos x="1050" y="110"/>
                </a:cxn>
                <a:cxn ang="0">
                  <a:pos x="1050" y="107"/>
                </a:cxn>
                <a:cxn ang="0">
                  <a:pos x="1053" y="102"/>
                </a:cxn>
                <a:cxn ang="0">
                  <a:pos x="1053" y="99"/>
                </a:cxn>
                <a:cxn ang="0">
                  <a:pos x="1061" y="62"/>
                </a:cxn>
                <a:cxn ang="0">
                  <a:pos x="1081" y="28"/>
                </a:cxn>
                <a:cxn ang="0">
                  <a:pos x="1112" y="8"/>
                </a:cxn>
                <a:cxn ang="0">
                  <a:pos x="1149" y="0"/>
                </a:cxn>
              </a:cxnLst>
              <a:rect l="0" t="0" r="r" b="b"/>
              <a:pathLst>
                <a:path w="1245" h="328">
                  <a:moveTo>
                    <a:pt x="1149" y="0"/>
                  </a:moveTo>
                  <a:lnTo>
                    <a:pt x="1186" y="8"/>
                  </a:lnTo>
                  <a:lnTo>
                    <a:pt x="1217" y="28"/>
                  </a:lnTo>
                  <a:lnTo>
                    <a:pt x="1240" y="62"/>
                  </a:lnTo>
                  <a:lnTo>
                    <a:pt x="1245" y="99"/>
                  </a:lnTo>
                  <a:lnTo>
                    <a:pt x="1237" y="158"/>
                  </a:lnTo>
                  <a:lnTo>
                    <a:pt x="1217" y="209"/>
                  </a:lnTo>
                  <a:lnTo>
                    <a:pt x="1183" y="252"/>
                  </a:lnTo>
                  <a:lnTo>
                    <a:pt x="1143" y="288"/>
                  </a:lnTo>
                  <a:lnTo>
                    <a:pt x="1092" y="311"/>
                  </a:lnTo>
                  <a:lnTo>
                    <a:pt x="1035" y="325"/>
                  </a:lnTo>
                  <a:lnTo>
                    <a:pt x="1027" y="328"/>
                  </a:lnTo>
                  <a:lnTo>
                    <a:pt x="93" y="328"/>
                  </a:lnTo>
                  <a:lnTo>
                    <a:pt x="59" y="322"/>
                  </a:lnTo>
                  <a:lnTo>
                    <a:pt x="34" y="308"/>
                  </a:lnTo>
                  <a:lnTo>
                    <a:pt x="14" y="286"/>
                  </a:lnTo>
                  <a:lnTo>
                    <a:pt x="3" y="260"/>
                  </a:lnTo>
                  <a:lnTo>
                    <a:pt x="0" y="232"/>
                  </a:lnTo>
                  <a:lnTo>
                    <a:pt x="3" y="204"/>
                  </a:lnTo>
                  <a:lnTo>
                    <a:pt x="14" y="178"/>
                  </a:lnTo>
                  <a:lnTo>
                    <a:pt x="34" y="155"/>
                  </a:lnTo>
                  <a:lnTo>
                    <a:pt x="59" y="141"/>
                  </a:lnTo>
                  <a:lnTo>
                    <a:pt x="93" y="136"/>
                  </a:lnTo>
                  <a:lnTo>
                    <a:pt x="1018" y="136"/>
                  </a:lnTo>
                  <a:lnTo>
                    <a:pt x="1018" y="133"/>
                  </a:lnTo>
                  <a:lnTo>
                    <a:pt x="1027" y="133"/>
                  </a:lnTo>
                  <a:lnTo>
                    <a:pt x="1038" y="127"/>
                  </a:lnTo>
                  <a:lnTo>
                    <a:pt x="1038" y="124"/>
                  </a:lnTo>
                  <a:lnTo>
                    <a:pt x="1041" y="124"/>
                  </a:lnTo>
                  <a:lnTo>
                    <a:pt x="1044" y="121"/>
                  </a:lnTo>
                  <a:lnTo>
                    <a:pt x="1044" y="119"/>
                  </a:lnTo>
                  <a:lnTo>
                    <a:pt x="1047" y="113"/>
                  </a:lnTo>
                  <a:lnTo>
                    <a:pt x="1050" y="110"/>
                  </a:lnTo>
                  <a:lnTo>
                    <a:pt x="1050" y="107"/>
                  </a:lnTo>
                  <a:lnTo>
                    <a:pt x="1053" y="102"/>
                  </a:lnTo>
                  <a:lnTo>
                    <a:pt x="1053" y="99"/>
                  </a:lnTo>
                  <a:lnTo>
                    <a:pt x="1061" y="62"/>
                  </a:lnTo>
                  <a:lnTo>
                    <a:pt x="1081" y="28"/>
                  </a:lnTo>
                  <a:lnTo>
                    <a:pt x="1112" y="8"/>
                  </a:lnTo>
                  <a:lnTo>
                    <a:pt x="1149" y="0"/>
                  </a:lnTo>
                  <a:close/>
                </a:path>
              </a:pathLst>
            </a:custGeom>
            <a:solidFill>
              <a:srgbClr val="004A00"/>
            </a:solidFill>
            <a:ln w="0">
              <a:solidFill>
                <a:srgbClr val="004A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17"/>
            <p:cNvSpPr>
              <a:spLocks noEditPoints="1"/>
            </p:cNvSpPr>
            <p:nvPr/>
          </p:nvSpPr>
          <p:spPr bwMode="auto">
            <a:xfrm>
              <a:off x="0" y="5348"/>
              <a:ext cx="2003" cy="1364"/>
            </a:xfrm>
            <a:custGeom>
              <a:avLst/>
              <a:gdLst/>
              <a:ahLst/>
              <a:cxnLst>
                <a:cxn ang="0">
                  <a:pos x="187" y="1308"/>
                </a:cxn>
                <a:cxn ang="0">
                  <a:pos x="190" y="1302"/>
                </a:cxn>
                <a:cxn ang="0">
                  <a:pos x="1944" y="6"/>
                </a:cxn>
                <a:cxn ang="0">
                  <a:pos x="1989" y="42"/>
                </a:cxn>
                <a:cxn ang="0">
                  <a:pos x="2003" y="96"/>
                </a:cxn>
                <a:cxn ang="0">
                  <a:pos x="1989" y="153"/>
                </a:cxn>
                <a:cxn ang="0">
                  <a:pos x="1944" y="190"/>
                </a:cxn>
                <a:cxn ang="0">
                  <a:pos x="1799" y="198"/>
                </a:cxn>
                <a:cxn ang="0">
                  <a:pos x="1631" y="212"/>
                </a:cxn>
                <a:cxn ang="0">
                  <a:pos x="1620" y="215"/>
                </a:cxn>
                <a:cxn ang="0">
                  <a:pos x="1597" y="218"/>
                </a:cxn>
                <a:cxn ang="0">
                  <a:pos x="1410" y="255"/>
                </a:cxn>
                <a:cxn ang="0">
                  <a:pos x="1229" y="314"/>
                </a:cxn>
                <a:cxn ang="0">
                  <a:pos x="1175" y="337"/>
                </a:cxn>
                <a:cxn ang="0">
                  <a:pos x="1013" y="413"/>
                </a:cxn>
                <a:cxn ang="0">
                  <a:pos x="800" y="549"/>
                </a:cxn>
                <a:cxn ang="0">
                  <a:pos x="780" y="563"/>
                </a:cxn>
                <a:cxn ang="0">
                  <a:pos x="775" y="569"/>
                </a:cxn>
                <a:cxn ang="0">
                  <a:pos x="763" y="577"/>
                </a:cxn>
                <a:cxn ang="0">
                  <a:pos x="755" y="583"/>
                </a:cxn>
                <a:cxn ang="0">
                  <a:pos x="570" y="750"/>
                </a:cxn>
                <a:cxn ang="0">
                  <a:pos x="431" y="911"/>
                </a:cxn>
                <a:cxn ang="0">
                  <a:pos x="426" y="920"/>
                </a:cxn>
                <a:cxn ang="0">
                  <a:pos x="423" y="920"/>
                </a:cxn>
                <a:cxn ang="0">
                  <a:pos x="417" y="928"/>
                </a:cxn>
                <a:cxn ang="0">
                  <a:pos x="397" y="954"/>
                </a:cxn>
                <a:cxn ang="0">
                  <a:pos x="295" y="1107"/>
                </a:cxn>
                <a:cxn ang="0">
                  <a:pos x="210" y="1257"/>
                </a:cxn>
                <a:cxn ang="0">
                  <a:pos x="190" y="1302"/>
                </a:cxn>
                <a:cxn ang="0">
                  <a:pos x="173" y="1328"/>
                </a:cxn>
                <a:cxn ang="0">
                  <a:pos x="113" y="1364"/>
                </a:cxn>
                <a:cxn ang="0">
                  <a:pos x="45" y="1350"/>
                </a:cxn>
                <a:cxn ang="0">
                  <a:pos x="9" y="1302"/>
                </a:cxn>
                <a:cxn ang="0">
                  <a:pos x="6" y="1243"/>
                </a:cxn>
                <a:cxn ang="0">
                  <a:pos x="131" y="996"/>
                </a:cxn>
                <a:cxn ang="0">
                  <a:pos x="292" y="770"/>
                </a:cxn>
                <a:cxn ang="0">
                  <a:pos x="488" y="560"/>
                </a:cxn>
                <a:cxn ang="0">
                  <a:pos x="718" y="368"/>
                </a:cxn>
                <a:cxn ang="0">
                  <a:pos x="976" y="215"/>
                </a:cxn>
                <a:cxn ang="0">
                  <a:pos x="1274" y="96"/>
                </a:cxn>
                <a:cxn ang="0">
                  <a:pos x="1586" y="22"/>
                </a:cxn>
                <a:cxn ang="0">
                  <a:pos x="1910" y="0"/>
                </a:cxn>
              </a:cxnLst>
              <a:rect l="0" t="0" r="r" b="b"/>
              <a:pathLst>
                <a:path w="2003" h="1364">
                  <a:moveTo>
                    <a:pt x="190" y="1302"/>
                  </a:moveTo>
                  <a:lnTo>
                    <a:pt x="187" y="1308"/>
                  </a:lnTo>
                  <a:lnTo>
                    <a:pt x="187" y="1305"/>
                  </a:lnTo>
                  <a:lnTo>
                    <a:pt x="190" y="1302"/>
                  </a:lnTo>
                  <a:close/>
                  <a:moveTo>
                    <a:pt x="1910" y="0"/>
                  </a:moveTo>
                  <a:lnTo>
                    <a:pt x="1944" y="6"/>
                  </a:lnTo>
                  <a:lnTo>
                    <a:pt x="1969" y="20"/>
                  </a:lnTo>
                  <a:lnTo>
                    <a:pt x="1989" y="42"/>
                  </a:lnTo>
                  <a:lnTo>
                    <a:pt x="2000" y="68"/>
                  </a:lnTo>
                  <a:lnTo>
                    <a:pt x="2003" y="96"/>
                  </a:lnTo>
                  <a:lnTo>
                    <a:pt x="2000" y="124"/>
                  </a:lnTo>
                  <a:lnTo>
                    <a:pt x="1989" y="153"/>
                  </a:lnTo>
                  <a:lnTo>
                    <a:pt x="1969" y="173"/>
                  </a:lnTo>
                  <a:lnTo>
                    <a:pt x="1944" y="190"/>
                  </a:lnTo>
                  <a:lnTo>
                    <a:pt x="1910" y="195"/>
                  </a:lnTo>
                  <a:lnTo>
                    <a:pt x="1799" y="198"/>
                  </a:lnTo>
                  <a:lnTo>
                    <a:pt x="1691" y="204"/>
                  </a:lnTo>
                  <a:lnTo>
                    <a:pt x="1631" y="212"/>
                  </a:lnTo>
                  <a:lnTo>
                    <a:pt x="1623" y="212"/>
                  </a:lnTo>
                  <a:lnTo>
                    <a:pt x="1620" y="215"/>
                  </a:lnTo>
                  <a:lnTo>
                    <a:pt x="1606" y="215"/>
                  </a:lnTo>
                  <a:lnTo>
                    <a:pt x="1597" y="218"/>
                  </a:lnTo>
                  <a:lnTo>
                    <a:pt x="1504" y="235"/>
                  </a:lnTo>
                  <a:lnTo>
                    <a:pt x="1410" y="255"/>
                  </a:lnTo>
                  <a:lnTo>
                    <a:pt x="1319" y="283"/>
                  </a:lnTo>
                  <a:lnTo>
                    <a:pt x="1229" y="314"/>
                  </a:lnTo>
                  <a:lnTo>
                    <a:pt x="1186" y="331"/>
                  </a:lnTo>
                  <a:lnTo>
                    <a:pt x="1175" y="337"/>
                  </a:lnTo>
                  <a:lnTo>
                    <a:pt x="1163" y="340"/>
                  </a:lnTo>
                  <a:lnTo>
                    <a:pt x="1013" y="413"/>
                  </a:lnTo>
                  <a:lnTo>
                    <a:pt x="868" y="501"/>
                  </a:lnTo>
                  <a:lnTo>
                    <a:pt x="800" y="549"/>
                  </a:lnTo>
                  <a:lnTo>
                    <a:pt x="789" y="558"/>
                  </a:lnTo>
                  <a:lnTo>
                    <a:pt x="780" y="563"/>
                  </a:lnTo>
                  <a:lnTo>
                    <a:pt x="769" y="572"/>
                  </a:lnTo>
                  <a:lnTo>
                    <a:pt x="775" y="569"/>
                  </a:lnTo>
                  <a:lnTo>
                    <a:pt x="769" y="575"/>
                  </a:lnTo>
                  <a:lnTo>
                    <a:pt x="763" y="577"/>
                  </a:lnTo>
                  <a:lnTo>
                    <a:pt x="758" y="583"/>
                  </a:lnTo>
                  <a:lnTo>
                    <a:pt x="755" y="583"/>
                  </a:lnTo>
                  <a:lnTo>
                    <a:pt x="647" y="676"/>
                  </a:lnTo>
                  <a:lnTo>
                    <a:pt x="570" y="750"/>
                  </a:lnTo>
                  <a:lnTo>
                    <a:pt x="499" y="829"/>
                  </a:lnTo>
                  <a:lnTo>
                    <a:pt x="431" y="911"/>
                  </a:lnTo>
                  <a:lnTo>
                    <a:pt x="426" y="917"/>
                  </a:lnTo>
                  <a:lnTo>
                    <a:pt x="426" y="920"/>
                  </a:lnTo>
                  <a:lnTo>
                    <a:pt x="417" y="928"/>
                  </a:lnTo>
                  <a:lnTo>
                    <a:pt x="423" y="920"/>
                  </a:lnTo>
                  <a:lnTo>
                    <a:pt x="417" y="926"/>
                  </a:lnTo>
                  <a:lnTo>
                    <a:pt x="417" y="928"/>
                  </a:lnTo>
                  <a:lnTo>
                    <a:pt x="406" y="943"/>
                  </a:lnTo>
                  <a:lnTo>
                    <a:pt x="397" y="954"/>
                  </a:lnTo>
                  <a:lnTo>
                    <a:pt x="360" y="1005"/>
                  </a:lnTo>
                  <a:lnTo>
                    <a:pt x="295" y="1107"/>
                  </a:lnTo>
                  <a:lnTo>
                    <a:pt x="250" y="1180"/>
                  </a:lnTo>
                  <a:lnTo>
                    <a:pt x="210" y="1257"/>
                  </a:lnTo>
                  <a:lnTo>
                    <a:pt x="199" y="1279"/>
                  </a:lnTo>
                  <a:lnTo>
                    <a:pt x="190" y="1302"/>
                  </a:lnTo>
                  <a:lnTo>
                    <a:pt x="190" y="1299"/>
                  </a:lnTo>
                  <a:lnTo>
                    <a:pt x="173" y="1328"/>
                  </a:lnTo>
                  <a:lnTo>
                    <a:pt x="145" y="1353"/>
                  </a:lnTo>
                  <a:lnTo>
                    <a:pt x="113" y="1364"/>
                  </a:lnTo>
                  <a:lnTo>
                    <a:pt x="74" y="1362"/>
                  </a:lnTo>
                  <a:lnTo>
                    <a:pt x="45" y="1350"/>
                  </a:lnTo>
                  <a:lnTo>
                    <a:pt x="23" y="1330"/>
                  </a:lnTo>
                  <a:lnTo>
                    <a:pt x="9" y="1302"/>
                  </a:lnTo>
                  <a:lnTo>
                    <a:pt x="0" y="1274"/>
                  </a:lnTo>
                  <a:lnTo>
                    <a:pt x="6" y="1243"/>
                  </a:lnTo>
                  <a:lnTo>
                    <a:pt x="62" y="1118"/>
                  </a:lnTo>
                  <a:lnTo>
                    <a:pt x="131" y="996"/>
                  </a:lnTo>
                  <a:lnTo>
                    <a:pt x="207" y="880"/>
                  </a:lnTo>
                  <a:lnTo>
                    <a:pt x="292" y="770"/>
                  </a:lnTo>
                  <a:lnTo>
                    <a:pt x="383" y="665"/>
                  </a:lnTo>
                  <a:lnTo>
                    <a:pt x="488" y="560"/>
                  </a:lnTo>
                  <a:lnTo>
                    <a:pt x="599" y="461"/>
                  </a:lnTo>
                  <a:lnTo>
                    <a:pt x="718" y="368"/>
                  </a:lnTo>
                  <a:lnTo>
                    <a:pt x="846" y="286"/>
                  </a:lnTo>
                  <a:lnTo>
                    <a:pt x="976" y="215"/>
                  </a:lnTo>
                  <a:lnTo>
                    <a:pt x="1124" y="150"/>
                  </a:lnTo>
                  <a:lnTo>
                    <a:pt x="1274" y="96"/>
                  </a:lnTo>
                  <a:lnTo>
                    <a:pt x="1430" y="54"/>
                  </a:lnTo>
                  <a:lnTo>
                    <a:pt x="1586" y="22"/>
                  </a:lnTo>
                  <a:lnTo>
                    <a:pt x="1748" y="6"/>
                  </a:lnTo>
                  <a:lnTo>
                    <a:pt x="1910" y="0"/>
                  </a:lnTo>
                  <a:close/>
                </a:path>
              </a:pathLst>
            </a:custGeom>
            <a:solidFill>
              <a:srgbClr val="004A00"/>
            </a:solidFill>
            <a:ln w="0">
              <a:solidFill>
                <a:srgbClr val="004A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 name="Freeform 18"/>
            <p:cNvSpPr>
              <a:spLocks noEditPoints="1"/>
            </p:cNvSpPr>
            <p:nvPr/>
          </p:nvSpPr>
          <p:spPr bwMode="auto">
            <a:xfrm>
              <a:off x="3300" y="5552"/>
              <a:ext cx="615" cy="696"/>
            </a:xfrm>
            <a:custGeom>
              <a:avLst/>
              <a:gdLst/>
              <a:ahLst/>
              <a:cxnLst>
                <a:cxn ang="0">
                  <a:pos x="252" y="79"/>
                </a:cxn>
                <a:cxn ang="0">
                  <a:pos x="167" y="127"/>
                </a:cxn>
                <a:cxn ang="0">
                  <a:pos x="113" y="206"/>
                </a:cxn>
                <a:cxn ang="0">
                  <a:pos x="91" y="300"/>
                </a:cxn>
                <a:cxn ang="0">
                  <a:pos x="88" y="393"/>
                </a:cxn>
                <a:cxn ang="0">
                  <a:pos x="116" y="489"/>
                </a:cxn>
                <a:cxn ang="0">
                  <a:pos x="167" y="569"/>
                </a:cxn>
                <a:cxn ang="0">
                  <a:pos x="235" y="611"/>
                </a:cxn>
                <a:cxn ang="0">
                  <a:pos x="309" y="625"/>
                </a:cxn>
                <a:cxn ang="0">
                  <a:pos x="411" y="597"/>
                </a:cxn>
                <a:cxn ang="0">
                  <a:pos x="479" y="532"/>
                </a:cxn>
                <a:cxn ang="0">
                  <a:pos x="519" y="441"/>
                </a:cxn>
                <a:cxn ang="0">
                  <a:pos x="530" y="348"/>
                </a:cxn>
                <a:cxn ang="0">
                  <a:pos x="519" y="252"/>
                </a:cxn>
                <a:cxn ang="0">
                  <a:pos x="479" y="164"/>
                </a:cxn>
                <a:cxn ang="0">
                  <a:pos x="411" y="99"/>
                </a:cxn>
                <a:cxn ang="0">
                  <a:pos x="309" y="70"/>
                </a:cxn>
                <a:cxn ang="0">
                  <a:pos x="357" y="3"/>
                </a:cxn>
                <a:cxn ang="0">
                  <a:pos x="445" y="31"/>
                </a:cxn>
                <a:cxn ang="0">
                  <a:pos x="539" y="107"/>
                </a:cxn>
                <a:cxn ang="0">
                  <a:pos x="596" y="221"/>
                </a:cxn>
                <a:cxn ang="0">
                  <a:pos x="615" y="348"/>
                </a:cxn>
                <a:cxn ang="0">
                  <a:pos x="596" y="475"/>
                </a:cxn>
                <a:cxn ang="0">
                  <a:pos x="539" y="586"/>
                </a:cxn>
                <a:cxn ang="0">
                  <a:pos x="445" y="665"/>
                </a:cxn>
                <a:cxn ang="0">
                  <a:pos x="357" y="693"/>
                </a:cxn>
                <a:cxn ang="0">
                  <a:pos x="258" y="693"/>
                </a:cxn>
                <a:cxn ang="0">
                  <a:pos x="170" y="665"/>
                </a:cxn>
                <a:cxn ang="0">
                  <a:pos x="76" y="586"/>
                </a:cxn>
                <a:cxn ang="0">
                  <a:pos x="20" y="475"/>
                </a:cxn>
                <a:cxn ang="0">
                  <a:pos x="0" y="348"/>
                </a:cxn>
                <a:cxn ang="0">
                  <a:pos x="20" y="221"/>
                </a:cxn>
                <a:cxn ang="0">
                  <a:pos x="76" y="107"/>
                </a:cxn>
                <a:cxn ang="0">
                  <a:pos x="170" y="31"/>
                </a:cxn>
                <a:cxn ang="0">
                  <a:pos x="258" y="3"/>
                </a:cxn>
              </a:cxnLst>
              <a:rect l="0" t="0" r="r" b="b"/>
              <a:pathLst>
                <a:path w="615" h="696">
                  <a:moveTo>
                    <a:pt x="309" y="70"/>
                  </a:moveTo>
                  <a:lnTo>
                    <a:pt x="252" y="79"/>
                  </a:lnTo>
                  <a:lnTo>
                    <a:pt x="207" y="99"/>
                  </a:lnTo>
                  <a:lnTo>
                    <a:pt x="167" y="127"/>
                  </a:lnTo>
                  <a:lnTo>
                    <a:pt x="136" y="164"/>
                  </a:lnTo>
                  <a:lnTo>
                    <a:pt x="113" y="206"/>
                  </a:lnTo>
                  <a:lnTo>
                    <a:pt x="99" y="252"/>
                  </a:lnTo>
                  <a:lnTo>
                    <a:pt x="91" y="300"/>
                  </a:lnTo>
                  <a:lnTo>
                    <a:pt x="85" y="348"/>
                  </a:lnTo>
                  <a:lnTo>
                    <a:pt x="88" y="393"/>
                  </a:lnTo>
                  <a:lnTo>
                    <a:pt x="99" y="441"/>
                  </a:lnTo>
                  <a:lnTo>
                    <a:pt x="116" y="489"/>
                  </a:lnTo>
                  <a:lnTo>
                    <a:pt x="136" y="532"/>
                  </a:lnTo>
                  <a:lnTo>
                    <a:pt x="167" y="569"/>
                  </a:lnTo>
                  <a:lnTo>
                    <a:pt x="207" y="597"/>
                  </a:lnTo>
                  <a:lnTo>
                    <a:pt x="235" y="611"/>
                  </a:lnTo>
                  <a:lnTo>
                    <a:pt x="269" y="620"/>
                  </a:lnTo>
                  <a:lnTo>
                    <a:pt x="309" y="625"/>
                  </a:lnTo>
                  <a:lnTo>
                    <a:pt x="363" y="617"/>
                  </a:lnTo>
                  <a:lnTo>
                    <a:pt x="411" y="597"/>
                  </a:lnTo>
                  <a:lnTo>
                    <a:pt x="448" y="569"/>
                  </a:lnTo>
                  <a:lnTo>
                    <a:pt x="479" y="532"/>
                  </a:lnTo>
                  <a:lnTo>
                    <a:pt x="502" y="489"/>
                  </a:lnTo>
                  <a:lnTo>
                    <a:pt x="519" y="441"/>
                  </a:lnTo>
                  <a:lnTo>
                    <a:pt x="528" y="393"/>
                  </a:lnTo>
                  <a:lnTo>
                    <a:pt x="530" y="348"/>
                  </a:lnTo>
                  <a:lnTo>
                    <a:pt x="528" y="300"/>
                  </a:lnTo>
                  <a:lnTo>
                    <a:pt x="519" y="252"/>
                  </a:lnTo>
                  <a:lnTo>
                    <a:pt x="502" y="206"/>
                  </a:lnTo>
                  <a:lnTo>
                    <a:pt x="479" y="164"/>
                  </a:lnTo>
                  <a:lnTo>
                    <a:pt x="448" y="127"/>
                  </a:lnTo>
                  <a:lnTo>
                    <a:pt x="411" y="99"/>
                  </a:lnTo>
                  <a:lnTo>
                    <a:pt x="363" y="79"/>
                  </a:lnTo>
                  <a:lnTo>
                    <a:pt x="309" y="70"/>
                  </a:lnTo>
                  <a:close/>
                  <a:moveTo>
                    <a:pt x="309" y="0"/>
                  </a:moveTo>
                  <a:lnTo>
                    <a:pt x="357" y="3"/>
                  </a:lnTo>
                  <a:lnTo>
                    <a:pt x="403" y="14"/>
                  </a:lnTo>
                  <a:lnTo>
                    <a:pt x="445" y="31"/>
                  </a:lnTo>
                  <a:lnTo>
                    <a:pt x="496" y="65"/>
                  </a:lnTo>
                  <a:lnTo>
                    <a:pt x="539" y="107"/>
                  </a:lnTo>
                  <a:lnTo>
                    <a:pt x="573" y="161"/>
                  </a:lnTo>
                  <a:lnTo>
                    <a:pt x="596" y="221"/>
                  </a:lnTo>
                  <a:lnTo>
                    <a:pt x="610" y="283"/>
                  </a:lnTo>
                  <a:lnTo>
                    <a:pt x="615" y="348"/>
                  </a:lnTo>
                  <a:lnTo>
                    <a:pt x="610" y="413"/>
                  </a:lnTo>
                  <a:lnTo>
                    <a:pt x="596" y="475"/>
                  </a:lnTo>
                  <a:lnTo>
                    <a:pt x="573" y="535"/>
                  </a:lnTo>
                  <a:lnTo>
                    <a:pt x="539" y="586"/>
                  </a:lnTo>
                  <a:lnTo>
                    <a:pt x="496" y="631"/>
                  </a:lnTo>
                  <a:lnTo>
                    <a:pt x="445" y="665"/>
                  </a:lnTo>
                  <a:lnTo>
                    <a:pt x="403" y="682"/>
                  </a:lnTo>
                  <a:lnTo>
                    <a:pt x="357" y="693"/>
                  </a:lnTo>
                  <a:lnTo>
                    <a:pt x="309" y="696"/>
                  </a:lnTo>
                  <a:lnTo>
                    <a:pt x="258" y="693"/>
                  </a:lnTo>
                  <a:lnTo>
                    <a:pt x="213" y="682"/>
                  </a:lnTo>
                  <a:lnTo>
                    <a:pt x="170" y="665"/>
                  </a:lnTo>
                  <a:lnTo>
                    <a:pt x="119" y="631"/>
                  </a:lnTo>
                  <a:lnTo>
                    <a:pt x="76" y="586"/>
                  </a:lnTo>
                  <a:lnTo>
                    <a:pt x="42" y="535"/>
                  </a:lnTo>
                  <a:lnTo>
                    <a:pt x="20" y="475"/>
                  </a:lnTo>
                  <a:lnTo>
                    <a:pt x="5" y="413"/>
                  </a:lnTo>
                  <a:lnTo>
                    <a:pt x="0" y="348"/>
                  </a:lnTo>
                  <a:lnTo>
                    <a:pt x="5" y="283"/>
                  </a:lnTo>
                  <a:lnTo>
                    <a:pt x="20" y="221"/>
                  </a:lnTo>
                  <a:lnTo>
                    <a:pt x="42" y="161"/>
                  </a:lnTo>
                  <a:lnTo>
                    <a:pt x="76" y="107"/>
                  </a:lnTo>
                  <a:lnTo>
                    <a:pt x="119" y="65"/>
                  </a:lnTo>
                  <a:lnTo>
                    <a:pt x="170" y="31"/>
                  </a:lnTo>
                  <a:lnTo>
                    <a:pt x="213" y="14"/>
                  </a:lnTo>
                  <a:lnTo>
                    <a:pt x="258" y="3"/>
                  </a:lnTo>
                  <a:lnTo>
                    <a:pt x="30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 name="Freeform 19"/>
            <p:cNvSpPr>
              <a:spLocks/>
            </p:cNvSpPr>
            <p:nvPr/>
          </p:nvSpPr>
          <p:spPr bwMode="auto">
            <a:xfrm>
              <a:off x="4168" y="5549"/>
              <a:ext cx="315" cy="679"/>
            </a:xfrm>
            <a:custGeom>
              <a:avLst/>
              <a:gdLst/>
              <a:ahLst/>
              <a:cxnLst>
                <a:cxn ang="0">
                  <a:pos x="278" y="0"/>
                </a:cxn>
                <a:cxn ang="0">
                  <a:pos x="298" y="3"/>
                </a:cxn>
                <a:cxn ang="0">
                  <a:pos x="315" y="3"/>
                </a:cxn>
                <a:cxn ang="0">
                  <a:pos x="315" y="79"/>
                </a:cxn>
                <a:cxn ang="0">
                  <a:pos x="304" y="76"/>
                </a:cxn>
                <a:cxn ang="0">
                  <a:pos x="292" y="76"/>
                </a:cxn>
                <a:cxn ang="0">
                  <a:pos x="281" y="73"/>
                </a:cxn>
                <a:cxn ang="0">
                  <a:pos x="267" y="73"/>
                </a:cxn>
                <a:cxn ang="0">
                  <a:pos x="213" y="82"/>
                </a:cxn>
                <a:cxn ang="0">
                  <a:pos x="170" y="99"/>
                </a:cxn>
                <a:cxn ang="0">
                  <a:pos x="136" y="133"/>
                </a:cxn>
                <a:cxn ang="0">
                  <a:pos x="111" y="175"/>
                </a:cxn>
                <a:cxn ang="0">
                  <a:pos x="94" y="226"/>
                </a:cxn>
                <a:cxn ang="0">
                  <a:pos x="88" y="283"/>
                </a:cxn>
                <a:cxn ang="0">
                  <a:pos x="88" y="679"/>
                </a:cxn>
                <a:cxn ang="0">
                  <a:pos x="9" y="679"/>
                </a:cxn>
                <a:cxn ang="0">
                  <a:pos x="9" y="170"/>
                </a:cxn>
                <a:cxn ang="0">
                  <a:pos x="6" y="93"/>
                </a:cxn>
                <a:cxn ang="0">
                  <a:pos x="3" y="56"/>
                </a:cxn>
                <a:cxn ang="0">
                  <a:pos x="0" y="23"/>
                </a:cxn>
                <a:cxn ang="0">
                  <a:pos x="82" y="23"/>
                </a:cxn>
                <a:cxn ang="0">
                  <a:pos x="88" y="119"/>
                </a:cxn>
                <a:cxn ang="0">
                  <a:pos x="114" y="73"/>
                </a:cxn>
                <a:cxn ang="0">
                  <a:pos x="148" y="37"/>
                </a:cxn>
                <a:cxn ang="0">
                  <a:pos x="190" y="11"/>
                </a:cxn>
                <a:cxn ang="0">
                  <a:pos x="238" y="3"/>
                </a:cxn>
                <a:cxn ang="0">
                  <a:pos x="258" y="3"/>
                </a:cxn>
                <a:cxn ang="0">
                  <a:pos x="278" y="0"/>
                </a:cxn>
              </a:cxnLst>
              <a:rect l="0" t="0" r="r" b="b"/>
              <a:pathLst>
                <a:path w="315" h="679">
                  <a:moveTo>
                    <a:pt x="278" y="0"/>
                  </a:moveTo>
                  <a:lnTo>
                    <a:pt x="298" y="3"/>
                  </a:lnTo>
                  <a:lnTo>
                    <a:pt x="315" y="3"/>
                  </a:lnTo>
                  <a:lnTo>
                    <a:pt x="315" y="79"/>
                  </a:lnTo>
                  <a:lnTo>
                    <a:pt x="304" y="76"/>
                  </a:lnTo>
                  <a:lnTo>
                    <a:pt x="292" y="76"/>
                  </a:lnTo>
                  <a:lnTo>
                    <a:pt x="281" y="73"/>
                  </a:lnTo>
                  <a:lnTo>
                    <a:pt x="267" y="73"/>
                  </a:lnTo>
                  <a:lnTo>
                    <a:pt x="213" y="82"/>
                  </a:lnTo>
                  <a:lnTo>
                    <a:pt x="170" y="99"/>
                  </a:lnTo>
                  <a:lnTo>
                    <a:pt x="136" y="133"/>
                  </a:lnTo>
                  <a:lnTo>
                    <a:pt x="111" y="175"/>
                  </a:lnTo>
                  <a:lnTo>
                    <a:pt x="94" y="226"/>
                  </a:lnTo>
                  <a:lnTo>
                    <a:pt x="88" y="283"/>
                  </a:lnTo>
                  <a:lnTo>
                    <a:pt x="88" y="679"/>
                  </a:lnTo>
                  <a:lnTo>
                    <a:pt x="9" y="679"/>
                  </a:lnTo>
                  <a:lnTo>
                    <a:pt x="9" y="170"/>
                  </a:lnTo>
                  <a:lnTo>
                    <a:pt x="6" y="93"/>
                  </a:lnTo>
                  <a:lnTo>
                    <a:pt x="3" y="56"/>
                  </a:lnTo>
                  <a:lnTo>
                    <a:pt x="0" y="23"/>
                  </a:lnTo>
                  <a:lnTo>
                    <a:pt x="82" y="23"/>
                  </a:lnTo>
                  <a:lnTo>
                    <a:pt x="88" y="119"/>
                  </a:lnTo>
                  <a:lnTo>
                    <a:pt x="114" y="73"/>
                  </a:lnTo>
                  <a:lnTo>
                    <a:pt x="148" y="37"/>
                  </a:lnTo>
                  <a:lnTo>
                    <a:pt x="190" y="11"/>
                  </a:lnTo>
                  <a:lnTo>
                    <a:pt x="238" y="3"/>
                  </a:lnTo>
                  <a:lnTo>
                    <a:pt x="258" y="3"/>
                  </a:lnTo>
                  <a:lnTo>
                    <a:pt x="27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Freeform 20"/>
            <p:cNvSpPr>
              <a:spLocks noEditPoints="1"/>
            </p:cNvSpPr>
            <p:nvPr/>
          </p:nvSpPr>
          <p:spPr bwMode="auto">
            <a:xfrm>
              <a:off x="4673" y="5552"/>
              <a:ext cx="593" cy="696"/>
            </a:xfrm>
            <a:custGeom>
              <a:avLst/>
              <a:gdLst/>
              <a:ahLst/>
              <a:cxnLst>
                <a:cxn ang="0">
                  <a:pos x="250" y="76"/>
                </a:cxn>
                <a:cxn ang="0">
                  <a:pos x="176" y="110"/>
                </a:cxn>
                <a:cxn ang="0">
                  <a:pos x="125" y="172"/>
                </a:cxn>
                <a:cxn ang="0">
                  <a:pos x="94" y="252"/>
                </a:cxn>
                <a:cxn ang="0">
                  <a:pos x="508" y="294"/>
                </a:cxn>
                <a:cxn ang="0">
                  <a:pos x="491" y="206"/>
                </a:cxn>
                <a:cxn ang="0">
                  <a:pos x="448" y="136"/>
                </a:cxn>
                <a:cxn ang="0">
                  <a:pos x="386" y="87"/>
                </a:cxn>
                <a:cxn ang="0">
                  <a:pos x="295" y="70"/>
                </a:cxn>
                <a:cxn ang="0">
                  <a:pos x="346" y="3"/>
                </a:cxn>
                <a:cxn ang="0">
                  <a:pos x="434" y="28"/>
                </a:cxn>
                <a:cxn ang="0">
                  <a:pos x="528" y="104"/>
                </a:cxn>
                <a:cxn ang="0">
                  <a:pos x="579" y="223"/>
                </a:cxn>
                <a:cxn ang="0">
                  <a:pos x="593" y="365"/>
                </a:cxn>
                <a:cxn ang="0">
                  <a:pos x="88" y="416"/>
                </a:cxn>
                <a:cxn ang="0">
                  <a:pos x="116" y="509"/>
                </a:cxn>
                <a:cxn ang="0">
                  <a:pos x="170" y="580"/>
                </a:cxn>
                <a:cxn ang="0">
                  <a:pos x="255" y="620"/>
                </a:cxn>
                <a:cxn ang="0">
                  <a:pos x="346" y="623"/>
                </a:cxn>
                <a:cxn ang="0">
                  <a:pos x="409" y="597"/>
                </a:cxn>
                <a:cxn ang="0">
                  <a:pos x="460" y="557"/>
                </a:cxn>
                <a:cxn ang="0">
                  <a:pos x="494" y="498"/>
                </a:cxn>
                <a:cxn ang="0">
                  <a:pos x="585" y="467"/>
                </a:cxn>
                <a:cxn ang="0">
                  <a:pos x="545" y="569"/>
                </a:cxn>
                <a:cxn ang="0">
                  <a:pos x="482" y="642"/>
                </a:cxn>
                <a:cxn ang="0">
                  <a:pos x="397" y="682"/>
                </a:cxn>
                <a:cxn ang="0">
                  <a:pos x="287" y="696"/>
                </a:cxn>
                <a:cxn ang="0">
                  <a:pos x="199" y="682"/>
                </a:cxn>
                <a:cxn ang="0">
                  <a:pos x="111" y="631"/>
                </a:cxn>
                <a:cxn ang="0">
                  <a:pos x="40" y="538"/>
                </a:cxn>
                <a:cxn ang="0">
                  <a:pos x="3" y="413"/>
                </a:cxn>
                <a:cxn ang="0">
                  <a:pos x="3" y="283"/>
                </a:cxn>
                <a:cxn ang="0">
                  <a:pos x="40" y="158"/>
                </a:cxn>
                <a:cxn ang="0">
                  <a:pos x="114" y="62"/>
                </a:cxn>
                <a:cxn ang="0">
                  <a:pos x="204" y="11"/>
                </a:cxn>
                <a:cxn ang="0">
                  <a:pos x="292" y="0"/>
                </a:cxn>
              </a:cxnLst>
              <a:rect l="0" t="0" r="r" b="b"/>
              <a:pathLst>
                <a:path w="593" h="696">
                  <a:moveTo>
                    <a:pt x="295" y="70"/>
                  </a:moveTo>
                  <a:lnTo>
                    <a:pt x="250" y="76"/>
                  </a:lnTo>
                  <a:lnTo>
                    <a:pt x="210" y="90"/>
                  </a:lnTo>
                  <a:lnTo>
                    <a:pt x="176" y="110"/>
                  </a:lnTo>
                  <a:lnTo>
                    <a:pt x="148" y="138"/>
                  </a:lnTo>
                  <a:lnTo>
                    <a:pt x="125" y="172"/>
                  </a:lnTo>
                  <a:lnTo>
                    <a:pt x="108" y="209"/>
                  </a:lnTo>
                  <a:lnTo>
                    <a:pt x="94" y="252"/>
                  </a:lnTo>
                  <a:lnTo>
                    <a:pt x="88" y="294"/>
                  </a:lnTo>
                  <a:lnTo>
                    <a:pt x="508" y="294"/>
                  </a:lnTo>
                  <a:lnTo>
                    <a:pt x="502" y="249"/>
                  </a:lnTo>
                  <a:lnTo>
                    <a:pt x="491" y="206"/>
                  </a:lnTo>
                  <a:lnTo>
                    <a:pt x="471" y="167"/>
                  </a:lnTo>
                  <a:lnTo>
                    <a:pt x="448" y="136"/>
                  </a:lnTo>
                  <a:lnTo>
                    <a:pt x="420" y="107"/>
                  </a:lnTo>
                  <a:lnTo>
                    <a:pt x="386" y="87"/>
                  </a:lnTo>
                  <a:lnTo>
                    <a:pt x="343" y="76"/>
                  </a:lnTo>
                  <a:lnTo>
                    <a:pt x="295" y="70"/>
                  </a:lnTo>
                  <a:close/>
                  <a:moveTo>
                    <a:pt x="292" y="0"/>
                  </a:moveTo>
                  <a:lnTo>
                    <a:pt x="346" y="3"/>
                  </a:lnTo>
                  <a:lnTo>
                    <a:pt x="392" y="11"/>
                  </a:lnTo>
                  <a:lnTo>
                    <a:pt x="434" y="28"/>
                  </a:lnTo>
                  <a:lnTo>
                    <a:pt x="485" y="62"/>
                  </a:lnTo>
                  <a:lnTo>
                    <a:pt x="528" y="104"/>
                  </a:lnTo>
                  <a:lnTo>
                    <a:pt x="556" y="158"/>
                  </a:lnTo>
                  <a:lnTo>
                    <a:pt x="579" y="223"/>
                  </a:lnTo>
                  <a:lnTo>
                    <a:pt x="590" y="291"/>
                  </a:lnTo>
                  <a:lnTo>
                    <a:pt x="593" y="365"/>
                  </a:lnTo>
                  <a:lnTo>
                    <a:pt x="85" y="365"/>
                  </a:lnTo>
                  <a:lnTo>
                    <a:pt x="88" y="416"/>
                  </a:lnTo>
                  <a:lnTo>
                    <a:pt x="99" y="467"/>
                  </a:lnTo>
                  <a:lnTo>
                    <a:pt x="116" y="509"/>
                  </a:lnTo>
                  <a:lnTo>
                    <a:pt x="139" y="549"/>
                  </a:lnTo>
                  <a:lnTo>
                    <a:pt x="170" y="580"/>
                  </a:lnTo>
                  <a:lnTo>
                    <a:pt x="210" y="603"/>
                  </a:lnTo>
                  <a:lnTo>
                    <a:pt x="255" y="620"/>
                  </a:lnTo>
                  <a:lnTo>
                    <a:pt x="312" y="625"/>
                  </a:lnTo>
                  <a:lnTo>
                    <a:pt x="346" y="623"/>
                  </a:lnTo>
                  <a:lnTo>
                    <a:pt x="380" y="611"/>
                  </a:lnTo>
                  <a:lnTo>
                    <a:pt x="409" y="597"/>
                  </a:lnTo>
                  <a:lnTo>
                    <a:pt x="437" y="580"/>
                  </a:lnTo>
                  <a:lnTo>
                    <a:pt x="460" y="557"/>
                  </a:lnTo>
                  <a:lnTo>
                    <a:pt x="477" y="529"/>
                  </a:lnTo>
                  <a:lnTo>
                    <a:pt x="494" y="498"/>
                  </a:lnTo>
                  <a:lnTo>
                    <a:pt x="502" y="467"/>
                  </a:lnTo>
                  <a:lnTo>
                    <a:pt x="585" y="467"/>
                  </a:lnTo>
                  <a:lnTo>
                    <a:pt x="568" y="523"/>
                  </a:lnTo>
                  <a:lnTo>
                    <a:pt x="545" y="569"/>
                  </a:lnTo>
                  <a:lnTo>
                    <a:pt x="516" y="608"/>
                  </a:lnTo>
                  <a:lnTo>
                    <a:pt x="482" y="642"/>
                  </a:lnTo>
                  <a:lnTo>
                    <a:pt x="443" y="665"/>
                  </a:lnTo>
                  <a:lnTo>
                    <a:pt x="397" y="682"/>
                  </a:lnTo>
                  <a:lnTo>
                    <a:pt x="343" y="693"/>
                  </a:lnTo>
                  <a:lnTo>
                    <a:pt x="287" y="696"/>
                  </a:lnTo>
                  <a:lnTo>
                    <a:pt x="241" y="693"/>
                  </a:lnTo>
                  <a:lnTo>
                    <a:pt x="199" y="682"/>
                  </a:lnTo>
                  <a:lnTo>
                    <a:pt x="159" y="665"/>
                  </a:lnTo>
                  <a:lnTo>
                    <a:pt x="111" y="631"/>
                  </a:lnTo>
                  <a:lnTo>
                    <a:pt x="71" y="589"/>
                  </a:lnTo>
                  <a:lnTo>
                    <a:pt x="40" y="538"/>
                  </a:lnTo>
                  <a:lnTo>
                    <a:pt x="17" y="478"/>
                  </a:lnTo>
                  <a:lnTo>
                    <a:pt x="3" y="413"/>
                  </a:lnTo>
                  <a:lnTo>
                    <a:pt x="0" y="348"/>
                  </a:lnTo>
                  <a:lnTo>
                    <a:pt x="3" y="283"/>
                  </a:lnTo>
                  <a:lnTo>
                    <a:pt x="17" y="218"/>
                  </a:lnTo>
                  <a:lnTo>
                    <a:pt x="40" y="158"/>
                  </a:lnTo>
                  <a:lnTo>
                    <a:pt x="74" y="107"/>
                  </a:lnTo>
                  <a:lnTo>
                    <a:pt x="114" y="62"/>
                  </a:lnTo>
                  <a:lnTo>
                    <a:pt x="165" y="28"/>
                  </a:lnTo>
                  <a:lnTo>
                    <a:pt x="204" y="11"/>
                  </a:lnTo>
                  <a:lnTo>
                    <a:pt x="247" y="3"/>
                  </a:lnTo>
                  <a:lnTo>
                    <a:pt x="29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 name="Freeform 21"/>
            <p:cNvSpPr>
              <a:spLocks noEditPoints="1"/>
            </p:cNvSpPr>
            <p:nvPr/>
          </p:nvSpPr>
          <p:spPr bwMode="auto">
            <a:xfrm>
              <a:off x="5493" y="5552"/>
              <a:ext cx="585" cy="928"/>
            </a:xfrm>
            <a:custGeom>
              <a:avLst/>
              <a:gdLst/>
              <a:ahLst/>
              <a:cxnLst>
                <a:cxn ang="0">
                  <a:pos x="238" y="76"/>
                </a:cxn>
                <a:cxn ang="0">
                  <a:pos x="162" y="124"/>
                </a:cxn>
                <a:cxn ang="0">
                  <a:pos x="114" y="198"/>
                </a:cxn>
                <a:cxn ang="0">
                  <a:pos x="88" y="291"/>
                </a:cxn>
                <a:cxn ang="0">
                  <a:pos x="88" y="382"/>
                </a:cxn>
                <a:cxn ang="0">
                  <a:pos x="114" y="475"/>
                </a:cxn>
                <a:cxn ang="0">
                  <a:pos x="162" y="549"/>
                </a:cxn>
                <a:cxn ang="0">
                  <a:pos x="241" y="597"/>
                </a:cxn>
                <a:cxn ang="0">
                  <a:pos x="343" y="597"/>
                </a:cxn>
                <a:cxn ang="0">
                  <a:pos x="426" y="552"/>
                </a:cxn>
                <a:cxn ang="0">
                  <a:pos x="474" y="475"/>
                </a:cxn>
                <a:cxn ang="0">
                  <a:pos x="497" y="382"/>
                </a:cxn>
                <a:cxn ang="0">
                  <a:pos x="497" y="286"/>
                </a:cxn>
                <a:cxn ang="0">
                  <a:pos x="471" y="195"/>
                </a:cxn>
                <a:cxn ang="0">
                  <a:pos x="417" y="121"/>
                </a:cxn>
                <a:cxn ang="0">
                  <a:pos x="338" y="76"/>
                </a:cxn>
                <a:cxn ang="0">
                  <a:pos x="281" y="0"/>
                </a:cxn>
                <a:cxn ang="0">
                  <a:pos x="369" y="14"/>
                </a:cxn>
                <a:cxn ang="0">
                  <a:pos x="454" y="70"/>
                </a:cxn>
                <a:cxn ang="0">
                  <a:pos x="499" y="116"/>
                </a:cxn>
                <a:cxn ang="0">
                  <a:pos x="585" y="20"/>
                </a:cxn>
                <a:cxn ang="0">
                  <a:pos x="582" y="90"/>
                </a:cxn>
                <a:cxn ang="0">
                  <a:pos x="579" y="659"/>
                </a:cxn>
                <a:cxn ang="0">
                  <a:pos x="565" y="753"/>
                </a:cxn>
                <a:cxn ang="0">
                  <a:pos x="525" y="835"/>
                </a:cxn>
                <a:cxn ang="0">
                  <a:pos x="440" y="897"/>
                </a:cxn>
                <a:cxn ang="0">
                  <a:pos x="369" y="920"/>
                </a:cxn>
                <a:cxn ang="0">
                  <a:pos x="289" y="928"/>
                </a:cxn>
                <a:cxn ang="0">
                  <a:pos x="199" y="920"/>
                </a:cxn>
                <a:cxn ang="0">
                  <a:pos x="116" y="889"/>
                </a:cxn>
                <a:cxn ang="0">
                  <a:pos x="54" y="835"/>
                </a:cxn>
                <a:cxn ang="0">
                  <a:pos x="31" y="784"/>
                </a:cxn>
                <a:cxn ang="0">
                  <a:pos x="114" y="750"/>
                </a:cxn>
                <a:cxn ang="0">
                  <a:pos x="136" y="801"/>
                </a:cxn>
                <a:cxn ang="0">
                  <a:pos x="179" y="832"/>
                </a:cxn>
                <a:cxn ang="0">
                  <a:pos x="238" y="852"/>
                </a:cxn>
                <a:cxn ang="0">
                  <a:pos x="338" y="852"/>
                </a:cxn>
                <a:cxn ang="0">
                  <a:pos x="409" y="826"/>
                </a:cxn>
                <a:cxn ang="0">
                  <a:pos x="463" y="781"/>
                </a:cxn>
                <a:cxn ang="0">
                  <a:pos x="494" y="713"/>
                </a:cxn>
                <a:cxn ang="0">
                  <a:pos x="499" y="552"/>
                </a:cxn>
                <a:cxn ang="0">
                  <a:pos x="474" y="589"/>
                </a:cxn>
                <a:cxn ang="0">
                  <a:pos x="409" y="642"/>
                </a:cxn>
                <a:cxn ang="0">
                  <a:pos x="284" y="673"/>
                </a:cxn>
                <a:cxn ang="0">
                  <a:pos x="193" y="662"/>
                </a:cxn>
                <a:cxn ang="0">
                  <a:pos x="108" y="617"/>
                </a:cxn>
                <a:cxn ang="0">
                  <a:pos x="37" y="526"/>
                </a:cxn>
                <a:cxn ang="0">
                  <a:pos x="6" y="407"/>
                </a:cxn>
                <a:cxn ang="0">
                  <a:pos x="3" y="277"/>
                </a:cxn>
                <a:cxn ang="0">
                  <a:pos x="37" y="155"/>
                </a:cxn>
                <a:cxn ang="0">
                  <a:pos x="105" y="62"/>
                </a:cxn>
                <a:cxn ang="0">
                  <a:pos x="190" y="11"/>
                </a:cxn>
                <a:cxn ang="0">
                  <a:pos x="281" y="0"/>
                </a:cxn>
              </a:cxnLst>
              <a:rect l="0" t="0" r="r" b="b"/>
              <a:pathLst>
                <a:path w="585" h="928">
                  <a:moveTo>
                    <a:pt x="289" y="70"/>
                  </a:moveTo>
                  <a:lnTo>
                    <a:pt x="238" y="76"/>
                  </a:lnTo>
                  <a:lnTo>
                    <a:pt x="196" y="96"/>
                  </a:lnTo>
                  <a:lnTo>
                    <a:pt x="162" y="124"/>
                  </a:lnTo>
                  <a:lnTo>
                    <a:pt x="133" y="158"/>
                  </a:lnTo>
                  <a:lnTo>
                    <a:pt x="114" y="198"/>
                  </a:lnTo>
                  <a:lnTo>
                    <a:pt x="97" y="243"/>
                  </a:lnTo>
                  <a:lnTo>
                    <a:pt x="88" y="291"/>
                  </a:lnTo>
                  <a:lnTo>
                    <a:pt x="85" y="337"/>
                  </a:lnTo>
                  <a:lnTo>
                    <a:pt x="88" y="382"/>
                  </a:lnTo>
                  <a:lnTo>
                    <a:pt x="97" y="430"/>
                  </a:lnTo>
                  <a:lnTo>
                    <a:pt x="114" y="475"/>
                  </a:lnTo>
                  <a:lnTo>
                    <a:pt x="133" y="515"/>
                  </a:lnTo>
                  <a:lnTo>
                    <a:pt x="162" y="549"/>
                  </a:lnTo>
                  <a:lnTo>
                    <a:pt x="199" y="577"/>
                  </a:lnTo>
                  <a:lnTo>
                    <a:pt x="241" y="597"/>
                  </a:lnTo>
                  <a:lnTo>
                    <a:pt x="292" y="603"/>
                  </a:lnTo>
                  <a:lnTo>
                    <a:pt x="343" y="597"/>
                  </a:lnTo>
                  <a:lnTo>
                    <a:pt x="389" y="577"/>
                  </a:lnTo>
                  <a:lnTo>
                    <a:pt x="426" y="552"/>
                  </a:lnTo>
                  <a:lnTo>
                    <a:pt x="454" y="515"/>
                  </a:lnTo>
                  <a:lnTo>
                    <a:pt x="474" y="475"/>
                  </a:lnTo>
                  <a:lnTo>
                    <a:pt x="491" y="430"/>
                  </a:lnTo>
                  <a:lnTo>
                    <a:pt x="497" y="382"/>
                  </a:lnTo>
                  <a:lnTo>
                    <a:pt x="499" y="334"/>
                  </a:lnTo>
                  <a:lnTo>
                    <a:pt x="497" y="286"/>
                  </a:lnTo>
                  <a:lnTo>
                    <a:pt x="488" y="240"/>
                  </a:lnTo>
                  <a:lnTo>
                    <a:pt x="471" y="195"/>
                  </a:lnTo>
                  <a:lnTo>
                    <a:pt x="448" y="155"/>
                  </a:lnTo>
                  <a:lnTo>
                    <a:pt x="417" y="121"/>
                  </a:lnTo>
                  <a:lnTo>
                    <a:pt x="383" y="96"/>
                  </a:lnTo>
                  <a:lnTo>
                    <a:pt x="338" y="76"/>
                  </a:lnTo>
                  <a:lnTo>
                    <a:pt x="289" y="70"/>
                  </a:lnTo>
                  <a:close/>
                  <a:moveTo>
                    <a:pt x="281" y="0"/>
                  </a:moveTo>
                  <a:lnTo>
                    <a:pt x="326" y="3"/>
                  </a:lnTo>
                  <a:lnTo>
                    <a:pt x="369" y="14"/>
                  </a:lnTo>
                  <a:lnTo>
                    <a:pt x="406" y="31"/>
                  </a:lnTo>
                  <a:lnTo>
                    <a:pt x="454" y="70"/>
                  </a:lnTo>
                  <a:lnTo>
                    <a:pt x="497" y="121"/>
                  </a:lnTo>
                  <a:lnTo>
                    <a:pt x="499" y="116"/>
                  </a:lnTo>
                  <a:lnTo>
                    <a:pt x="505" y="20"/>
                  </a:lnTo>
                  <a:lnTo>
                    <a:pt x="585" y="20"/>
                  </a:lnTo>
                  <a:lnTo>
                    <a:pt x="585" y="53"/>
                  </a:lnTo>
                  <a:lnTo>
                    <a:pt x="582" y="90"/>
                  </a:lnTo>
                  <a:lnTo>
                    <a:pt x="579" y="167"/>
                  </a:lnTo>
                  <a:lnTo>
                    <a:pt x="579" y="659"/>
                  </a:lnTo>
                  <a:lnTo>
                    <a:pt x="573" y="707"/>
                  </a:lnTo>
                  <a:lnTo>
                    <a:pt x="565" y="753"/>
                  </a:lnTo>
                  <a:lnTo>
                    <a:pt x="548" y="795"/>
                  </a:lnTo>
                  <a:lnTo>
                    <a:pt x="525" y="835"/>
                  </a:lnTo>
                  <a:lnTo>
                    <a:pt x="488" y="869"/>
                  </a:lnTo>
                  <a:lnTo>
                    <a:pt x="440" y="897"/>
                  </a:lnTo>
                  <a:lnTo>
                    <a:pt x="403" y="911"/>
                  </a:lnTo>
                  <a:lnTo>
                    <a:pt x="369" y="920"/>
                  </a:lnTo>
                  <a:lnTo>
                    <a:pt x="332" y="925"/>
                  </a:lnTo>
                  <a:lnTo>
                    <a:pt x="289" y="928"/>
                  </a:lnTo>
                  <a:lnTo>
                    <a:pt x="244" y="925"/>
                  </a:lnTo>
                  <a:lnTo>
                    <a:pt x="199" y="920"/>
                  </a:lnTo>
                  <a:lnTo>
                    <a:pt x="156" y="908"/>
                  </a:lnTo>
                  <a:lnTo>
                    <a:pt x="116" y="889"/>
                  </a:lnTo>
                  <a:lnTo>
                    <a:pt x="82" y="866"/>
                  </a:lnTo>
                  <a:lnTo>
                    <a:pt x="54" y="835"/>
                  </a:lnTo>
                  <a:lnTo>
                    <a:pt x="40" y="812"/>
                  </a:lnTo>
                  <a:lnTo>
                    <a:pt x="31" y="784"/>
                  </a:lnTo>
                  <a:lnTo>
                    <a:pt x="28" y="750"/>
                  </a:lnTo>
                  <a:lnTo>
                    <a:pt x="114" y="750"/>
                  </a:lnTo>
                  <a:lnTo>
                    <a:pt x="122" y="778"/>
                  </a:lnTo>
                  <a:lnTo>
                    <a:pt x="136" y="801"/>
                  </a:lnTo>
                  <a:lnTo>
                    <a:pt x="165" y="824"/>
                  </a:lnTo>
                  <a:lnTo>
                    <a:pt x="179" y="832"/>
                  </a:lnTo>
                  <a:lnTo>
                    <a:pt x="207" y="843"/>
                  </a:lnTo>
                  <a:lnTo>
                    <a:pt x="238" y="852"/>
                  </a:lnTo>
                  <a:lnTo>
                    <a:pt x="301" y="855"/>
                  </a:lnTo>
                  <a:lnTo>
                    <a:pt x="338" y="852"/>
                  </a:lnTo>
                  <a:lnTo>
                    <a:pt x="375" y="843"/>
                  </a:lnTo>
                  <a:lnTo>
                    <a:pt x="409" y="826"/>
                  </a:lnTo>
                  <a:lnTo>
                    <a:pt x="437" y="807"/>
                  </a:lnTo>
                  <a:lnTo>
                    <a:pt x="463" y="781"/>
                  </a:lnTo>
                  <a:lnTo>
                    <a:pt x="482" y="747"/>
                  </a:lnTo>
                  <a:lnTo>
                    <a:pt x="494" y="713"/>
                  </a:lnTo>
                  <a:lnTo>
                    <a:pt x="499" y="673"/>
                  </a:lnTo>
                  <a:lnTo>
                    <a:pt x="499" y="552"/>
                  </a:lnTo>
                  <a:lnTo>
                    <a:pt x="497" y="552"/>
                  </a:lnTo>
                  <a:lnTo>
                    <a:pt x="474" y="589"/>
                  </a:lnTo>
                  <a:lnTo>
                    <a:pt x="445" y="617"/>
                  </a:lnTo>
                  <a:lnTo>
                    <a:pt x="409" y="642"/>
                  </a:lnTo>
                  <a:lnTo>
                    <a:pt x="346" y="665"/>
                  </a:lnTo>
                  <a:lnTo>
                    <a:pt x="284" y="673"/>
                  </a:lnTo>
                  <a:lnTo>
                    <a:pt x="236" y="671"/>
                  </a:lnTo>
                  <a:lnTo>
                    <a:pt x="193" y="662"/>
                  </a:lnTo>
                  <a:lnTo>
                    <a:pt x="156" y="648"/>
                  </a:lnTo>
                  <a:lnTo>
                    <a:pt x="108" y="617"/>
                  </a:lnTo>
                  <a:lnTo>
                    <a:pt x="68" y="574"/>
                  </a:lnTo>
                  <a:lnTo>
                    <a:pt x="37" y="526"/>
                  </a:lnTo>
                  <a:lnTo>
                    <a:pt x="17" y="470"/>
                  </a:lnTo>
                  <a:lnTo>
                    <a:pt x="6" y="407"/>
                  </a:lnTo>
                  <a:lnTo>
                    <a:pt x="0" y="342"/>
                  </a:lnTo>
                  <a:lnTo>
                    <a:pt x="3" y="277"/>
                  </a:lnTo>
                  <a:lnTo>
                    <a:pt x="17" y="212"/>
                  </a:lnTo>
                  <a:lnTo>
                    <a:pt x="37" y="155"/>
                  </a:lnTo>
                  <a:lnTo>
                    <a:pt x="65" y="104"/>
                  </a:lnTo>
                  <a:lnTo>
                    <a:pt x="105" y="62"/>
                  </a:lnTo>
                  <a:lnTo>
                    <a:pt x="153" y="28"/>
                  </a:lnTo>
                  <a:lnTo>
                    <a:pt x="190" y="11"/>
                  </a:lnTo>
                  <a:lnTo>
                    <a:pt x="233" y="3"/>
                  </a:lnTo>
                  <a:lnTo>
                    <a:pt x="28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 name="Freeform 22"/>
            <p:cNvSpPr>
              <a:spLocks noEditPoints="1"/>
            </p:cNvSpPr>
            <p:nvPr/>
          </p:nvSpPr>
          <p:spPr bwMode="auto">
            <a:xfrm>
              <a:off x="6319" y="5552"/>
              <a:ext cx="615" cy="696"/>
            </a:xfrm>
            <a:custGeom>
              <a:avLst/>
              <a:gdLst/>
              <a:ahLst/>
              <a:cxnLst>
                <a:cxn ang="0">
                  <a:pos x="252" y="79"/>
                </a:cxn>
                <a:cxn ang="0">
                  <a:pos x="167" y="127"/>
                </a:cxn>
                <a:cxn ang="0">
                  <a:pos x="116" y="206"/>
                </a:cxn>
                <a:cxn ang="0">
                  <a:pos x="90" y="300"/>
                </a:cxn>
                <a:cxn ang="0">
                  <a:pos x="90" y="393"/>
                </a:cxn>
                <a:cxn ang="0">
                  <a:pos x="116" y="489"/>
                </a:cxn>
                <a:cxn ang="0">
                  <a:pos x="167" y="569"/>
                </a:cxn>
                <a:cxn ang="0">
                  <a:pos x="252" y="617"/>
                </a:cxn>
                <a:cxn ang="0">
                  <a:pos x="363" y="617"/>
                </a:cxn>
                <a:cxn ang="0">
                  <a:pos x="448" y="569"/>
                </a:cxn>
                <a:cxn ang="0">
                  <a:pos x="502" y="489"/>
                </a:cxn>
                <a:cxn ang="0">
                  <a:pos x="527" y="393"/>
                </a:cxn>
                <a:cxn ang="0">
                  <a:pos x="527" y="300"/>
                </a:cxn>
                <a:cxn ang="0">
                  <a:pos x="502" y="206"/>
                </a:cxn>
                <a:cxn ang="0">
                  <a:pos x="448" y="127"/>
                </a:cxn>
                <a:cxn ang="0">
                  <a:pos x="363" y="79"/>
                </a:cxn>
                <a:cxn ang="0">
                  <a:pos x="309" y="0"/>
                </a:cxn>
                <a:cxn ang="0">
                  <a:pos x="403" y="14"/>
                </a:cxn>
                <a:cxn ang="0">
                  <a:pos x="496" y="65"/>
                </a:cxn>
                <a:cxn ang="0">
                  <a:pos x="573" y="161"/>
                </a:cxn>
                <a:cxn ang="0">
                  <a:pos x="610" y="283"/>
                </a:cxn>
                <a:cxn ang="0">
                  <a:pos x="610" y="413"/>
                </a:cxn>
                <a:cxn ang="0">
                  <a:pos x="573" y="535"/>
                </a:cxn>
                <a:cxn ang="0">
                  <a:pos x="496" y="631"/>
                </a:cxn>
                <a:cxn ang="0">
                  <a:pos x="405" y="682"/>
                </a:cxn>
                <a:cxn ang="0">
                  <a:pos x="309" y="696"/>
                </a:cxn>
                <a:cxn ang="0">
                  <a:pos x="212" y="682"/>
                </a:cxn>
                <a:cxn ang="0">
                  <a:pos x="136" y="642"/>
                </a:cxn>
                <a:cxn ang="0">
                  <a:pos x="76" y="586"/>
                </a:cxn>
                <a:cxn ang="0">
                  <a:pos x="20" y="475"/>
                </a:cxn>
                <a:cxn ang="0">
                  <a:pos x="0" y="348"/>
                </a:cxn>
                <a:cxn ang="0">
                  <a:pos x="20" y="221"/>
                </a:cxn>
                <a:cxn ang="0">
                  <a:pos x="76" y="107"/>
                </a:cxn>
                <a:cxn ang="0">
                  <a:pos x="173" y="31"/>
                </a:cxn>
                <a:cxn ang="0">
                  <a:pos x="258" y="3"/>
                </a:cxn>
              </a:cxnLst>
              <a:rect l="0" t="0" r="r" b="b"/>
              <a:pathLst>
                <a:path w="615" h="696">
                  <a:moveTo>
                    <a:pt x="309" y="70"/>
                  </a:moveTo>
                  <a:lnTo>
                    <a:pt x="252" y="79"/>
                  </a:lnTo>
                  <a:lnTo>
                    <a:pt x="207" y="99"/>
                  </a:lnTo>
                  <a:lnTo>
                    <a:pt x="167" y="127"/>
                  </a:lnTo>
                  <a:lnTo>
                    <a:pt x="139" y="164"/>
                  </a:lnTo>
                  <a:lnTo>
                    <a:pt x="116" y="206"/>
                  </a:lnTo>
                  <a:lnTo>
                    <a:pt x="99" y="252"/>
                  </a:lnTo>
                  <a:lnTo>
                    <a:pt x="90" y="300"/>
                  </a:lnTo>
                  <a:lnTo>
                    <a:pt x="88" y="348"/>
                  </a:lnTo>
                  <a:lnTo>
                    <a:pt x="90" y="393"/>
                  </a:lnTo>
                  <a:lnTo>
                    <a:pt x="99" y="441"/>
                  </a:lnTo>
                  <a:lnTo>
                    <a:pt x="116" y="489"/>
                  </a:lnTo>
                  <a:lnTo>
                    <a:pt x="139" y="532"/>
                  </a:lnTo>
                  <a:lnTo>
                    <a:pt x="167" y="569"/>
                  </a:lnTo>
                  <a:lnTo>
                    <a:pt x="207" y="597"/>
                  </a:lnTo>
                  <a:lnTo>
                    <a:pt x="252" y="617"/>
                  </a:lnTo>
                  <a:lnTo>
                    <a:pt x="309" y="625"/>
                  </a:lnTo>
                  <a:lnTo>
                    <a:pt x="363" y="617"/>
                  </a:lnTo>
                  <a:lnTo>
                    <a:pt x="411" y="597"/>
                  </a:lnTo>
                  <a:lnTo>
                    <a:pt x="448" y="569"/>
                  </a:lnTo>
                  <a:lnTo>
                    <a:pt x="479" y="532"/>
                  </a:lnTo>
                  <a:lnTo>
                    <a:pt x="502" y="489"/>
                  </a:lnTo>
                  <a:lnTo>
                    <a:pt x="519" y="441"/>
                  </a:lnTo>
                  <a:lnTo>
                    <a:pt x="527" y="393"/>
                  </a:lnTo>
                  <a:lnTo>
                    <a:pt x="530" y="348"/>
                  </a:lnTo>
                  <a:lnTo>
                    <a:pt x="527" y="300"/>
                  </a:lnTo>
                  <a:lnTo>
                    <a:pt x="519" y="252"/>
                  </a:lnTo>
                  <a:lnTo>
                    <a:pt x="502" y="206"/>
                  </a:lnTo>
                  <a:lnTo>
                    <a:pt x="479" y="164"/>
                  </a:lnTo>
                  <a:lnTo>
                    <a:pt x="448" y="127"/>
                  </a:lnTo>
                  <a:lnTo>
                    <a:pt x="411" y="99"/>
                  </a:lnTo>
                  <a:lnTo>
                    <a:pt x="363" y="79"/>
                  </a:lnTo>
                  <a:lnTo>
                    <a:pt x="309" y="70"/>
                  </a:lnTo>
                  <a:close/>
                  <a:moveTo>
                    <a:pt x="309" y="0"/>
                  </a:moveTo>
                  <a:lnTo>
                    <a:pt x="357" y="3"/>
                  </a:lnTo>
                  <a:lnTo>
                    <a:pt x="403" y="14"/>
                  </a:lnTo>
                  <a:lnTo>
                    <a:pt x="445" y="31"/>
                  </a:lnTo>
                  <a:lnTo>
                    <a:pt x="496" y="65"/>
                  </a:lnTo>
                  <a:lnTo>
                    <a:pt x="542" y="107"/>
                  </a:lnTo>
                  <a:lnTo>
                    <a:pt x="573" y="161"/>
                  </a:lnTo>
                  <a:lnTo>
                    <a:pt x="596" y="221"/>
                  </a:lnTo>
                  <a:lnTo>
                    <a:pt x="610" y="283"/>
                  </a:lnTo>
                  <a:lnTo>
                    <a:pt x="615" y="348"/>
                  </a:lnTo>
                  <a:lnTo>
                    <a:pt x="610" y="413"/>
                  </a:lnTo>
                  <a:lnTo>
                    <a:pt x="596" y="475"/>
                  </a:lnTo>
                  <a:lnTo>
                    <a:pt x="573" y="535"/>
                  </a:lnTo>
                  <a:lnTo>
                    <a:pt x="542" y="586"/>
                  </a:lnTo>
                  <a:lnTo>
                    <a:pt x="496" y="631"/>
                  </a:lnTo>
                  <a:lnTo>
                    <a:pt x="445" y="665"/>
                  </a:lnTo>
                  <a:lnTo>
                    <a:pt x="405" y="682"/>
                  </a:lnTo>
                  <a:lnTo>
                    <a:pt x="357" y="693"/>
                  </a:lnTo>
                  <a:lnTo>
                    <a:pt x="309" y="696"/>
                  </a:lnTo>
                  <a:lnTo>
                    <a:pt x="258" y="693"/>
                  </a:lnTo>
                  <a:lnTo>
                    <a:pt x="212" y="682"/>
                  </a:lnTo>
                  <a:lnTo>
                    <a:pt x="173" y="665"/>
                  </a:lnTo>
                  <a:lnTo>
                    <a:pt x="136" y="642"/>
                  </a:lnTo>
                  <a:lnTo>
                    <a:pt x="105" y="617"/>
                  </a:lnTo>
                  <a:lnTo>
                    <a:pt x="76" y="586"/>
                  </a:lnTo>
                  <a:lnTo>
                    <a:pt x="42" y="535"/>
                  </a:lnTo>
                  <a:lnTo>
                    <a:pt x="20" y="475"/>
                  </a:lnTo>
                  <a:lnTo>
                    <a:pt x="5" y="413"/>
                  </a:lnTo>
                  <a:lnTo>
                    <a:pt x="0" y="348"/>
                  </a:lnTo>
                  <a:lnTo>
                    <a:pt x="5" y="283"/>
                  </a:lnTo>
                  <a:lnTo>
                    <a:pt x="20" y="221"/>
                  </a:lnTo>
                  <a:lnTo>
                    <a:pt x="42" y="161"/>
                  </a:lnTo>
                  <a:lnTo>
                    <a:pt x="76" y="107"/>
                  </a:lnTo>
                  <a:lnTo>
                    <a:pt x="119" y="65"/>
                  </a:lnTo>
                  <a:lnTo>
                    <a:pt x="173" y="31"/>
                  </a:lnTo>
                  <a:lnTo>
                    <a:pt x="212" y="14"/>
                  </a:lnTo>
                  <a:lnTo>
                    <a:pt x="258" y="3"/>
                  </a:lnTo>
                  <a:lnTo>
                    <a:pt x="30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23"/>
            <p:cNvSpPr>
              <a:spLocks/>
            </p:cNvSpPr>
            <p:nvPr/>
          </p:nvSpPr>
          <p:spPr bwMode="auto">
            <a:xfrm>
              <a:off x="7190" y="5552"/>
              <a:ext cx="525" cy="676"/>
            </a:xfrm>
            <a:custGeom>
              <a:avLst/>
              <a:gdLst/>
              <a:ahLst/>
              <a:cxnLst>
                <a:cxn ang="0">
                  <a:pos x="292" y="0"/>
                </a:cxn>
                <a:cxn ang="0">
                  <a:pos x="343" y="3"/>
                </a:cxn>
                <a:cxn ang="0">
                  <a:pos x="386" y="14"/>
                </a:cxn>
                <a:cxn ang="0">
                  <a:pos x="420" y="31"/>
                </a:cxn>
                <a:cxn ang="0">
                  <a:pos x="448" y="51"/>
                </a:cxn>
                <a:cxn ang="0">
                  <a:pos x="471" y="76"/>
                </a:cxn>
                <a:cxn ang="0">
                  <a:pos x="491" y="102"/>
                </a:cxn>
                <a:cxn ang="0">
                  <a:pos x="513" y="161"/>
                </a:cxn>
                <a:cxn ang="0">
                  <a:pos x="519" y="192"/>
                </a:cxn>
                <a:cxn ang="0">
                  <a:pos x="525" y="221"/>
                </a:cxn>
                <a:cxn ang="0">
                  <a:pos x="525" y="676"/>
                </a:cxn>
                <a:cxn ang="0">
                  <a:pos x="445" y="676"/>
                </a:cxn>
                <a:cxn ang="0">
                  <a:pos x="445" y="252"/>
                </a:cxn>
                <a:cxn ang="0">
                  <a:pos x="440" y="198"/>
                </a:cxn>
                <a:cxn ang="0">
                  <a:pos x="425" y="155"/>
                </a:cxn>
                <a:cxn ang="0">
                  <a:pos x="400" y="119"/>
                </a:cxn>
                <a:cxn ang="0">
                  <a:pos x="366" y="93"/>
                </a:cxn>
                <a:cxn ang="0">
                  <a:pos x="323" y="76"/>
                </a:cxn>
                <a:cxn ang="0">
                  <a:pos x="272" y="70"/>
                </a:cxn>
                <a:cxn ang="0">
                  <a:pos x="227" y="76"/>
                </a:cxn>
                <a:cxn ang="0">
                  <a:pos x="190" y="90"/>
                </a:cxn>
                <a:cxn ang="0">
                  <a:pos x="156" y="113"/>
                </a:cxn>
                <a:cxn ang="0">
                  <a:pos x="130" y="141"/>
                </a:cxn>
                <a:cxn ang="0">
                  <a:pos x="110" y="175"/>
                </a:cxn>
                <a:cxn ang="0">
                  <a:pos x="96" y="212"/>
                </a:cxn>
                <a:cxn ang="0">
                  <a:pos x="88" y="254"/>
                </a:cxn>
                <a:cxn ang="0">
                  <a:pos x="85" y="297"/>
                </a:cxn>
                <a:cxn ang="0">
                  <a:pos x="85" y="676"/>
                </a:cxn>
                <a:cxn ang="0">
                  <a:pos x="5" y="676"/>
                </a:cxn>
                <a:cxn ang="0">
                  <a:pos x="5" y="90"/>
                </a:cxn>
                <a:cxn ang="0">
                  <a:pos x="3" y="53"/>
                </a:cxn>
                <a:cxn ang="0">
                  <a:pos x="0" y="20"/>
                </a:cxn>
                <a:cxn ang="0">
                  <a:pos x="79" y="20"/>
                </a:cxn>
                <a:cxn ang="0">
                  <a:pos x="85" y="116"/>
                </a:cxn>
                <a:cxn ang="0">
                  <a:pos x="88" y="119"/>
                </a:cxn>
                <a:cxn ang="0">
                  <a:pos x="113" y="82"/>
                </a:cxn>
                <a:cxn ang="0">
                  <a:pos x="142" y="51"/>
                </a:cxn>
                <a:cxn ang="0">
                  <a:pos x="176" y="28"/>
                </a:cxn>
                <a:cxn ang="0">
                  <a:pos x="213" y="11"/>
                </a:cxn>
                <a:cxn ang="0">
                  <a:pos x="249" y="3"/>
                </a:cxn>
                <a:cxn ang="0">
                  <a:pos x="292" y="0"/>
                </a:cxn>
              </a:cxnLst>
              <a:rect l="0" t="0" r="r" b="b"/>
              <a:pathLst>
                <a:path w="525" h="676">
                  <a:moveTo>
                    <a:pt x="292" y="0"/>
                  </a:moveTo>
                  <a:lnTo>
                    <a:pt x="343" y="3"/>
                  </a:lnTo>
                  <a:lnTo>
                    <a:pt x="386" y="14"/>
                  </a:lnTo>
                  <a:lnTo>
                    <a:pt x="420" y="31"/>
                  </a:lnTo>
                  <a:lnTo>
                    <a:pt x="448" y="51"/>
                  </a:lnTo>
                  <a:lnTo>
                    <a:pt x="471" y="76"/>
                  </a:lnTo>
                  <a:lnTo>
                    <a:pt x="491" y="102"/>
                  </a:lnTo>
                  <a:lnTo>
                    <a:pt x="513" y="161"/>
                  </a:lnTo>
                  <a:lnTo>
                    <a:pt x="519" y="192"/>
                  </a:lnTo>
                  <a:lnTo>
                    <a:pt x="525" y="221"/>
                  </a:lnTo>
                  <a:lnTo>
                    <a:pt x="525" y="676"/>
                  </a:lnTo>
                  <a:lnTo>
                    <a:pt x="445" y="676"/>
                  </a:lnTo>
                  <a:lnTo>
                    <a:pt x="445" y="252"/>
                  </a:lnTo>
                  <a:lnTo>
                    <a:pt x="440" y="198"/>
                  </a:lnTo>
                  <a:lnTo>
                    <a:pt x="425" y="155"/>
                  </a:lnTo>
                  <a:lnTo>
                    <a:pt x="400" y="119"/>
                  </a:lnTo>
                  <a:lnTo>
                    <a:pt x="366" y="93"/>
                  </a:lnTo>
                  <a:lnTo>
                    <a:pt x="323" y="76"/>
                  </a:lnTo>
                  <a:lnTo>
                    <a:pt x="272" y="70"/>
                  </a:lnTo>
                  <a:lnTo>
                    <a:pt x="227" y="76"/>
                  </a:lnTo>
                  <a:lnTo>
                    <a:pt x="190" y="90"/>
                  </a:lnTo>
                  <a:lnTo>
                    <a:pt x="156" y="113"/>
                  </a:lnTo>
                  <a:lnTo>
                    <a:pt x="130" y="141"/>
                  </a:lnTo>
                  <a:lnTo>
                    <a:pt x="110" y="175"/>
                  </a:lnTo>
                  <a:lnTo>
                    <a:pt x="96" y="212"/>
                  </a:lnTo>
                  <a:lnTo>
                    <a:pt x="88" y="254"/>
                  </a:lnTo>
                  <a:lnTo>
                    <a:pt x="85" y="297"/>
                  </a:lnTo>
                  <a:lnTo>
                    <a:pt x="85" y="676"/>
                  </a:lnTo>
                  <a:lnTo>
                    <a:pt x="5" y="676"/>
                  </a:lnTo>
                  <a:lnTo>
                    <a:pt x="5" y="90"/>
                  </a:lnTo>
                  <a:lnTo>
                    <a:pt x="3" y="53"/>
                  </a:lnTo>
                  <a:lnTo>
                    <a:pt x="0" y="20"/>
                  </a:lnTo>
                  <a:lnTo>
                    <a:pt x="79" y="20"/>
                  </a:lnTo>
                  <a:lnTo>
                    <a:pt x="85" y="116"/>
                  </a:lnTo>
                  <a:lnTo>
                    <a:pt x="88" y="119"/>
                  </a:lnTo>
                  <a:lnTo>
                    <a:pt x="113" y="82"/>
                  </a:lnTo>
                  <a:lnTo>
                    <a:pt x="142" y="51"/>
                  </a:lnTo>
                  <a:lnTo>
                    <a:pt x="176" y="28"/>
                  </a:lnTo>
                  <a:lnTo>
                    <a:pt x="213" y="11"/>
                  </a:lnTo>
                  <a:lnTo>
                    <a:pt x="249" y="3"/>
                  </a:lnTo>
                  <a:lnTo>
                    <a:pt x="29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pic>
        <p:nvPicPr>
          <p:cNvPr id="27" name="Picture 6" descr="oregon_duck_mascot"/>
          <p:cNvPicPr>
            <a:picLocks noGrp="1" noChangeAspect="1" noChangeArrowheads="1"/>
          </p:cNvPicPr>
          <p:nvPr>
            <p:ph sz="quarter" idx="4294967295"/>
          </p:nvPr>
        </p:nvPicPr>
        <p:blipFill>
          <a:blip r:embed="rId2" cstate="print"/>
          <a:srcRect/>
          <a:stretch>
            <a:fillRect/>
          </a:stretch>
        </p:blipFill>
        <p:spPr>
          <a:xfrm>
            <a:off x="7239000" y="5486400"/>
            <a:ext cx="1541417" cy="914400"/>
          </a:xfrm>
          <a:prstGeom prst="rect">
            <a:avLst/>
          </a:prstGeom>
          <a:noFill/>
        </p:spPr>
      </p:pic>
      <p:sp>
        <p:nvSpPr>
          <p:cNvPr id="29" name="Rectangle 28"/>
          <p:cNvSpPr/>
          <p:nvPr/>
        </p:nvSpPr>
        <p:spPr>
          <a:xfrm>
            <a:off x="1981200" y="685800"/>
            <a:ext cx="5562600" cy="400110"/>
          </a:xfrm>
          <a:prstGeom prst="rect">
            <a:avLst/>
          </a:prstGeom>
        </p:spPr>
        <p:txBody>
          <a:bodyPr wrap="square">
            <a:spAutoFit/>
          </a:bodyPr>
          <a:lstStyle/>
          <a:p>
            <a:r>
              <a:rPr lang="en-US" sz="2000" b="1" dirty="0" smtClean="0">
                <a:solidFill>
                  <a:prstClr val="black"/>
                </a:solidFill>
              </a:rPr>
              <a:t>Programs, Services and Policies</a:t>
            </a:r>
          </a:p>
        </p:txBody>
      </p:sp>
      <p:sp>
        <p:nvSpPr>
          <p:cNvPr id="31" name="TextBox 30"/>
          <p:cNvSpPr txBox="1"/>
          <p:nvPr/>
        </p:nvSpPr>
        <p:spPr>
          <a:xfrm>
            <a:off x="838200" y="1371600"/>
            <a:ext cx="6705600" cy="4524315"/>
          </a:xfrm>
          <a:prstGeom prst="rect">
            <a:avLst/>
          </a:prstGeom>
          <a:noFill/>
        </p:spPr>
        <p:txBody>
          <a:bodyPr wrap="square" rtlCol="0">
            <a:spAutoFit/>
          </a:bodyPr>
          <a:lstStyle/>
          <a:p>
            <a:r>
              <a:rPr lang="en-US" b="1" dirty="0" smtClean="0">
                <a:solidFill>
                  <a:prstClr val="black"/>
                </a:solidFill>
              </a:rPr>
              <a:t>Smoke and Tobacco Free Initiative kicks off Oct. 6</a:t>
            </a:r>
          </a:p>
          <a:p>
            <a:r>
              <a:rPr lang="en-US" dirty="0" smtClean="0">
                <a:solidFill>
                  <a:prstClr val="black"/>
                </a:solidFill>
              </a:rPr>
              <a:t>Signage, free NRT and cessation support</a:t>
            </a:r>
          </a:p>
          <a:p>
            <a:r>
              <a:rPr lang="en-US" dirty="0" smtClean="0">
                <a:solidFill>
                  <a:prstClr val="black"/>
                </a:solidFill>
              </a:rPr>
              <a:t>	</a:t>
            </a:r>
          </a:p>
          <a:p>
            <a:r>
              <a:rPr lang="en-US" b="1" dirty="0" smtClean="0">
                <a:solidFill>
                  <a:prstClr val="black"/>
                </a:solidFill>
              </a:rPr>
              <a:t>Run with the President 5K – FREE for Faculty, Staff and Students</a:t>
            </a:r>
          </a:p>
          <a:p>
            <a:r>
              <a:rPr lang="en-US" dirty="0" smtClean="0">
                <a:solidFill>
                  <a:prstClr val="black"/>
                </a:solidFill>
              </a:rPr>
              <a:t>Six-week couch to 5K training program for walkers, joggers and runners</a:t>
            </a:r>
          </a:p>
          <a:p>
            <a:r>
              <a:rPr lang="en-US" dirty="0" smtClean="0">
                <a:solidFill>
                  <a:prstClr val="black"/>
                </a:solidFill>
              </a:rPr>
              <a:t>		</a:t>
            </a:r>
          </a:p>
          <a:p>
            <a:r>
              <a:rPr lang="en-US" b="1" dirty="0" smtClean="0">
                <a:solidFill>
                  <a:prstClr val="black"/>
                </a:solidFill>
              </a:rPr>
              <a:t>Faculty and Staff Access to Pharmacy and Basic Blood Screening</a:t>
            </a:r>
          </a:p>
          <a:p>
            <a:endParaRPr lang="en-US" b="1" dirty="0" smtClean="0">
              <a:solidFill>
                <a:prstClr val="black"/>
              </a:solidFill>
            </a:endParaRPr>
          </a:p>
          <a:p>
            <a:r>
              <a:rPr lang="en-US" b="1" dirty="0" smtClean="0">
                <a:solidFill>
                  <a:prstClr val="black"/>
                </a:solidFill>
              </a:rPr>
              <a:t>Physical Activity Committee</a:t>
            </a:r>
          </a:p>
          <a:p>
            <a:r>
              <a:rPr lang="en-US" dirty="0" smtClean="0">
                <a:solidFill>
                  <a:prstClr val="black"/>
                </a:solidFill>
              </a:rPr>
              <a:t>Walking maps, fitness course, employee fitness </a:t>
            </a:r>
            <a:r>
              <a:rPr lang="en-US" dirty="0" err="1" smtClean="0">
                <a:solidFill>
                  <a:prstClr val="black"/>
                </a:solidFill>
              </a:rPr>
              <a:t>clasees</a:t>
            </a:r>
            <a:endParaRPr lang="en-US" dirty="0" smtClean="0">
              <a:solidFill>
                <a:prstClr val="black"/>
              </a:solidFill>
            </a:endParaRPr>
          </a:p>
          <a:p>
            <a:endParaRPr lang="en-US" dirty="0" smtClean="0">
              <a:solidFill>
                <a:prstClr val="black"/>
              </a:solidFill>
            </a:endParaRPr>
          </a:p>
          <a:p>
            <a:r>
              <a:rPr lang="en-US" b="1" dirty="0" smtClean="0">
                <a:solidFill>
                  <a:prstClr val="black"/>
                </a:solidFill>
              </a:rPr>
              <a:t>Nutrition Committee</a:t>
            </a:r>
          </a:p>
          <a:p>
            <a:r>
              <a:rPr lang="en-US" dirty="0" smtClean="0">
                <a:solidFill>
                  <a:prstClr val="black"/>
                </a:solidFill>
              </a:rPr>
              <a:t>Access to Fruits and Vegetables, food placement, healthy vending options, food labeling</a:t>
            </a:r>
          </a:p>
          <a:p>
            <a:r>
              <a:rPr lang="en-US" dirty="0" smtClean="0">
                <a:solidFill>
                  <a:prstClr val="black"/>
                </a:solidFill>
              </a:rPr>
              <a:t>	</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a:bodyPr>
          <a:lstStyle/>
          <a:p>
            <a:r>
              <a:rPr lang="en-US" sz="3600" b="1" cap="none" dirty="0" smtClean="0">
                <a:solidFill>
                  <a:srgbClr val="FF5521"/>
                </a:solidFill>
              </a:rPr>
              <a:t>Join </a:t>
            </a:r>
            <a:r>
              <a:rPr lang="en-US" sz="3600" b="1" cap="none" dirty="0" err="1" smtClean="0">
                <a:solidFill>
                  <a:srgbClr val="FF5521"/>
                </a:solidFill>
              </a:rPr>
              <a:t>Wellness@Work</a:t>
            </a:r>
            <a:r>
              <a:rPr lang="en-US" sz="3600" b="1" cap="none" dirty="0" smtClean="0">
                <a:solidFill>
                  <a:srgbClr val="FF5521"/>
                </a:solidFill>
              </a:rPr>
              <a:t> Movement!</a:t>
            </a:r>
            <a:endParaRPr lang="en-US" sz="3600" cap="none" dirty="0" smtClean="0">
              <a:solidFill>
                <a:srgbClr val="FF5521"/>
              </a:solidFill>
            </a:endParaRPr>
          </a:p>
        </p:txBody>
      </p:sp>
      <p:sp>
        <p:nvSpPr>
          <p:cNvPr id="24579" name="Content Placeholder 2"/>
          <p:cNvSpPr>
            <a:spLocks noGrp="1"/>
          </p:cNvSpPr>
          <p:nvPr>
            <p:ph idx="1"/>
          </p:nvPr>
        </p:nvSpPr>
        <p:spPr/>
        <p:txBody>
          <a:bodyPr/>
          <a:lstStyle/>
          <a:p>
            <a:endParaRPr lang="en-US" sz="1800" b="1" dirty="0" smtClean="0"/>
          </a:p>
          <a:p>
            <a:r>
              <a:rPr lang="en-US" sz="1800" b="1" dirty="0" smtClean="0"/>
              <a:t>Center for Disease Control</a:t>
            </a:r>
          </a:p>
          <a:p>
            <a:pPr lvl="1"/>
            <a:r>
              <a:rPr lang="en-US" sz="1400" i="1" dirty="0" smtClean="0"/>
              <a:t>Community Guide: </a:t>
            </a:r>
            <a:r>
              <a:rPr lang="en-US" sz="1400" dirty="0" smtClean="0"/>
              <a:t> </a:t>
            </a:r>
            <a:r>
              <a:rPr lang="en-US" sz="1400" dirty="0" smtClean="0">
                <a:hlinkClick r:id="rId2"/>
              </a:rPr>
              <a:t>http://www.thecommunityguide.org/obesity/workprograms.html</a:t>
            </a:r>
            <a:endParaRPr lang="en-US" sz="1400" dirty="0" smtClean="0"/>
          </a:p>
          <a:p>
            <a:pPr lvl="1"/>
            <a:r>
              <a:rPr lang="en-US" sz="1400" i="1" dirty="0" smtClean="0"/>
              <a:t>Preventing Chronic Disease</a:t>
            </a:r>
            <a:r>
              <a:rPr lang="en-US" sz="1400" dirty="0" smtClean="0"/>
              <a:t>: </a:t>
            </a:r>
            <a:r>
              <a:rPr lang="en-US" sz="1400" dirty="0" smtClean="0">
                <a:hlinkClick r:id="rId3"/>
              </a:rPr>
              <a:t>www.cdc.gov/pcd/issues/2009/apr/08_0195.htm</a:t>
            </a:r>
            <a:endParaRPr lang="en-US" sz="1400" dirty="0" smtClean="0"/>
          </a:p>
          <a:p>
            <a:pPr lvl="1"/>
            <a:r>
              <a:rPr lang="en-US" sz="1400" i="1" dirty="0" smtClean="0"/>
              <a:t>Healthier Worksite Initiative:  </a:t>
            </a:r>
            <a:r>
              <a:rPr lang="en-US" sz="1400" u="sng" dirty="0" smtClean="0">
                <a:hlinkClick r:id="rId4"/>
              </a:rPr>
              <a:t>http://www.cdc.gov/nccdphp/dnpa/hwi/</a:t>
            </a:r>
            <a:endParaRPr lang="en-US" sz="1400" dirty="0" smtClean="0"/>
          </a:p>
          <a:p>
            <a:r>
              <a:rPr lang="en-US" sz="1800" b="1" dirty="0" smtClean="0"/>
              <a:t>U.S. Chamber of Commerce’s Health Workforce Program: </a:t>
            </a:r>
            <a:r>
              <a:rPr lang="en-US" sz="1400" u="sng" dirty="0" smtClean="0">
                <a:hlinkClick r:id="rId5"/>
              </a:rPr>
              <a:t>http://www.uschamber.com/assets/labor/2010hwforce.pdf</a:t>
            </a:r>
            <a:r>
              <a:rPr lang="en-US" sz="1400" dirty="0" smtClean="0"/>
              <a:t> </a:t>
            </a:r>
          </a:p>
          <a:p>
            <a:r>
              <a:rPr lang="en-US" sz="1800" b="1" dirty="0" smtClean="0"/>
              <a:t>Small Business Wellness Initiative:</a:t>
            </a:r>
            <a:r>
              <a:rPr lang="en-US" sz="1400" b="1" dirty="0" smtClean="0"/>
              <a:t> </a:t>
            </a:r>
            <a:r>
              <a:rPr lang="en-US" sz="1400" u="sng" dirty="0" smtClean="0">
                <a:hlinkClick r:id="rId6"/>
              </a:rPr>
              <a:t>http://www.sbwi.org/employers.asp</a:t>
            </a:r>
            <a:r>
              <a:rPr lang="en-US" sz="1800" dirty="0" smtClean="0"/>
              <a:t>  </a:t>
            </a:r>
          </a:p>
          <a:p>
            <a:r>
              <a:rPr lang="en-US" sz="1800" b="1" dirty="0" smtClean="0"/>
              <a:t>National Business Group on Health</a:t>
            </a:r>
            <a:r>
              <a:rPr lang="en-US" sz="1800" dirty="0" smtClean="0"/>
              <a:t>: </a:t>
            </a:r>
            <a:r>
              <a:rPr lang="en-US" sz="1400" dirty="0" smtClean="0">
                <a:hlinkClick r:id="rId7"/>
              </a:rPr>
              <a:t>www.businessgrouphealth.org/</a:t>
            </a:r>
            <a:endParaRPr lang="en-US" sz="1400" dirty="0" smtClean="0"/>
          </a:p>
          <a:p>
            <a:r>
              <a:rPr lang="en-US" sz="1800" b="1" dirty="0" smtClean="0"/>
              <a:t>Wellness Councils of America (Welcoa): </a:t>
            </a:r>
            <a:r>
              <a:rPr lang="en-US" sz="1400" dirty="0" smtClean="0">
                <a:hlinkClick r:id="rId8"/>
              </a:rPr>
              <a:t>http://www.welcoa.org/</a:t>
            </a:r>
            <a:endParaRPr lang="en-US" sz="1400" dirty="0" smtClean="0"/>
          </a:p>
          <a:p>
            <a:r>
              <a:rPr lang="en-US" sz="1800" b="1" dirty="0" smtClean="0"/>
              <a:t>American Heart Association:</a:t>
            </a:r>
            <a:r>
              <a:rPr lang="en-US" sz="1400" b="1" dirty="0" smtClean="0"/>
              <a:t> </a:t>
            </a:r>
            <a:r>
              <a:rPr lang="en-US" sz="1400" dirty="0" smtClean="0">
                <a:hlinkClick r:id="rId9"/>
              </a:rPr>
              <a:t>http://startwalkingnow.org/start_workplace.jsp</a:t>
            </a:r>
            <a:endParaRPr lang="en-US" sz="1400" dirty="0" smtClean="0"/>
          </a:p>
          <a:p>
            <a:r>
              <a:rPr lang="en-US" sz="1800" b="1" dirty="0" smtClean="0"/>
              <a:t>Employment Law Information Network: </a:t>
            </a:r>
            <a:r>
              <a:rPr lang="en-US" sz="1800" dirty="0" smtClean="0"/>
              <a:t> </a:t>
            </a:r>
            <a:r>
              <a:rPr lang="en-US" sz="1400" dirty="0" smtClean="0">
                <a:hlinkClick r:id="rId10"/>
              </a:rPr>
              <a:t>www.elinfonet.com</a:t>
            </a:r>
            <a:endParaRPr lang="en-US" sz="1400" dirty="0" smtClean="0"/>
          </a:p>
          <a:p>
            <a:pPr>
              <a:buNone/>
            </a:pPr>
            <a:endParaRPr lang="en-US" sz="1400" dirty="0" smtClean="0"/>
          </a:p>
          <a:p>
            <a:pPr>
              <a:buFont typeface="Wingdings" pitchFamily="35" charset="2"/>
              <a:buNone/>
            </a:pPr>
            <a:endParaRPr lang="en-US" sz="1800" b="1" dirty="0" smtClean="0"/>
          </a:p>
          <a:p>
            <a:endParaRPr lang="en-US" dirty="0" smtClean="0"/>
          </a:p>
        </p:txBody>
      </p:sp>
      <p:sp>
        <p:nvSpPr>
          <p:cNvPr id="24580" name="Slide Number Placeholder 3"/>
          <p:cNvSpPr>
            <a:spLocks noGrp="1"/>
          </p:cNvSpPr>
          <p:nvPr>
            <p:ph type="sldNum" sz="quarter" idx="10"/>
          </p:nvPr>
        </p:nvSpPr>
        <p:spPr>
          <a:noFill/>
        </p:spPr>
        <p:txBody>
          <a:bodyPr/>
          <a:lstStyle/>
          <a:p>
            <a:fld id="{C9890F91-015B-4971-A642-CB3BE2F6AA07}" type="slidenum">
              <a:rPr lang="en-US" smtClean="0">
                <a:latin typeface="Tahoma" pitchFamily="35" charset="0"/>
              </a:rPr>
              <a:pPr/>
              <a:t>18</a:t>
            </a:fld>
            <a:endParaRPr lang="en-US" dirty="0" smtClean="0">
              <a:latin typeface="Tahoma" pitchFamily="35"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2"/>
          <p:cNvGraphicFramePr>
            <a:graphicFrameLocks noChangeAspect="1"/>
          </p:cNvGraphicFramePr>
          <p:nvPr/>
        </p:nvGraphicFramePr>
        <p:xfrm>
          <a:off x="1066800" y="1828800"/>
          <a:ext cx="6477000" cy="4651664"/>
        </p:xfrm>
        <a:graphic>
          <a:graphicData uri="http://schemas.openxmlformats.org/presentationml/2006/ole">
            <p:oleObj spid="_x0000_s19458" name="Acrobat Document" r:id="rId3" imgW="7543800" imgH="5829300" progId="AcroExch.Document.7">
              <p:link updateAutomatic="1"/>
            </p:oleObj>
          </a:graphicData>
        </a:graphic>
      </p:graphicFrame>
      <p:sp>
        <p:nvSpPr>
          <p:cNvPr id="5" name="Title 4"/>
          <p:cNvSpPr>
            <a:spLocks noGrp="1"/>
          </p:cNvSpPr>
          <p:nvPr>
            <p:ph type="title"/>
          </p:nvPr>
        </p:nvSpPr>
        <p:spPr/>
        <p:txBody>
          <a:bodyPr>
            <a:normAutofit/>
          </a:bodyPr>
          <a:lstStyle/>
          <a:p>
            <a:r>
              <a:rPr lang="en-US" sz="2600" dirty="0" smtClean="0">
                <a:solidFill>
                  <a:srgbClr val="FF5521"/>
                </a:solidFill>
              </a:rPr>
              <a:t>Visit</a:t>
            </a:r>
            <a:r>
              <a:rPr lang="en-US" sz="2600" dirty="0" smtClean="0"/>
              <a:t> </a:t>
            </a:r>
            <a:r>
              <a:rPr lang="en-US" sz="2600" u="sng" dirty="0" smtClean="0">
                <a:hlinkClick r:id="rId4"/>
              </a:rPr>
              <a:t>www.healthoregon.org/wellness@work</a:t>
            </a:r>
            <a:endParaRPr lang="en-US" sz="2600" cap="none" dirty="0">
              <a:solidFill>
                <a:srgbClr val="FF5521"/>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0"/>
            <a:ext cx="8229600" cy="1143000"/>
          </a:xfrm>
        </p:spPr>
        <p:txBody>
          <a:bodyPr anchor="ctr"/>
          <a:lstStyle/>
          <a:p>
            <a:r>
              <a:rPr lang="en-US" sz="2400" b="1" cap="none" dirty="0" smtClean="0">
                <a:solidFill>
                  <a:srgbClr val="FF5521"/>
                </a:solidFill>
                <a:latin typeface="Calibri" pitchFamily="34" charset="0"/>
              </a:rPr>
              <a:t>Oregon’s Commitment to</a:t>
            </a:r>
          </a:p>
        </p:txBody>
      </p:sp>
      <p:sp>
        <p:nvSpPr>
          <p:cNvPr id="28675" name="Content Placeholder 2"/>
          <p:cNvSpPr>
            <a:spLocks noGrp="1"/>
          </p:cNvSpPr>
          <p:nvPr>
            <p:ph idx="1"/>
          </p:nvPr>
        </p:nvSpPr>
        <p:spPr>
          <a:xfrm>
            <a:off x="457200" y="1752599"/>
            <a:ext cx="7543800" cy="1600201"/>
          </a:xfrm>
        </p:spPr>
        <p:txBody>
          <a:bodyPr>
            <a:normAutofit fontScale="92500" lnSpcReduction="20000"/>
          </a:bodyPr>
          <a:lstStyle/>
          <a:p>
            <a:pPr lvl="1" algn="ctr">
              <a:buClr>
                <a:srgbClr val="FF5521"/>
              </a:buClr>
              <a:buNone/>
            </a:pPr>
            <a:r>
              <a:rPr lang="en-US" sz="3200" dirty="0" smtClean="0">
                <a:latin typeface="Calibri" pitchFamily="34" charset="0"/>
              </a:rPr>
              <a:t>A statewide initiative to create healthier worksites guided by leaders from </a:t>
            </a:r>
            <a:r>
              <a:rPr lang="en-US" sz="3200" b="1" dirty="0" smtClean="0">
                <a:latin typeface="Calibri" pitchFamily="34" charset="0"/>
              </a:rPr>
              <a:t>business, public health, health care, and education</a:t>
            </a:r>
          </a:p>
          <a:p>
            <a:pPr lvl="1">
              <a:buClr>
                <a:srgbClr val="FF5521"/>
              </a:buClr>
              <a:buNone/>
            </a:pPr>
            <a:endParaRPr lang="en-US" sz="3200" dirty="0" smtClean="0">
              <a:latin typeface="Calibri" pitchFamily="34" charset="0"/>
            </a:endParaRPr>
          </a:p>
          <a:p>
            <a:pPr marL="1314450" lvl="2" indent="-457200">
              <a:buNone/>
            </a:pPr>
            <a:endParaRPr lang="en-US" sz="2000" b="1" dirty="0" smtClean="0">
              <a:solidFill>
                <a:schemeClr val="accent6">
                  <a:lumMod val="75000"/>
                </a:schemeClr>
              </a:solidFill>
              <a:latin typeface="Calibri" pitchFamily="34" charset="0"/>
            </a:endParaRPr>
          </a:p>
          <a:p>
            <a:pPr lvl="2">
              <a:buClr>
                <a:schemeClr val="accent6">
                  <a:lumMod val="75000"/>
                </a:schemeClr>
              </a:buClr>
              <a:buFont typeface="Wingdings" pitchFamily="2" charset="2"/>
              <a:buChar char="q"/>
            </a:pPr>
            <a:endParaRPr lang="en-US" sz="2000" dirty="0" smtClean="0">
              <a:latin typeface="Calibri" pitchFamily="34" charset="0"/>
            </a:endParaRPr>
          </a:p>
        </p:txBody>
      </p:sp>
      <p:pic>
        <p:nvPicPr>
          <p:cNvPr id="5" name="Picture 2"/>
          <p:cNvPicPr>
            <a:picLocks noChangeAspect="1" noChangeArrowheads="1"/>
          </p:cNvPicPr>
          <p:nvPr/>
        </p:nvPicPr>
        <p:blipFill>
          <a:blip r:embed="rId3" cstate="print"/>
          <a:srcRect/>
          <a:stretch>
            <a:fillRect/>
          </a:stretch>
        </p:blipFill>
        <p:spPr bwMode="auto">
          <a:xfrm>
            <a:off x="2667000" y="838200"/>
            <a:ext cx="3771640" cy="446088"/>
          </a:xfrm>
          <a:prstGeom prst="rect">
            <a:avLst/>
          </a:prstGeom>
          <a:noFill/>
          <a:ln w="9525">
            <a:noFill/>
            <a:miter lim="800000"/>
            <a:headEnd/>
            <a:tailEnd/>
          </a:ln>
          <a:effectLst/>
        </p:spPr>
      </p:pic>
      <p:sp>
        <p:nvSpPr>
          <p:cNvPr id="6" name="TextBox 5"/>
          <p:cNvSpPr txBox="1"/>
          <p:nvPr/>
        </p:nvSpPr>
        <p:spPr>
          <a:xfrm>
            <a:off x="533400" y="3581400"/>
            <a:ext cx="8001000" cy="1738937"/>
          </a:xfrm>
          <a:prstGeom prst="rect">
            <a:avLst/>
          </a:prstGeom>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lvl="1">
              <a:spcAft>
                <a:spcPts val="600"/>
              </a:spcAft>
              <a:buClr>
                <a:srgbClr val="FF5521"/>
              </a:buClr>
              <a:buNone/>
            </a:pPr>
            <a:r>
              <a:rPr lang="en-US" sz="3200" dirty="0" smtClean="0">
                <a:solidFill>
                  <a:schemeClr val="tx1"/>
                </a:solidFill>
                <a:latin typeface="Calibri" pitchFamily="34" charset="0"/>
              </a:rPr>
              <a:t>Contributes to</a:t>
            </a:r>
            <a:r>
              <a:rPr lang="en-US" sz="3200" b="1" dirty="0" smtClean="0">
                <a:solidFill>
                  <a:schemeClr val="tx1"/>
                </a:solidFill>
                <a:latin typeface="Calibri" pitchFamily="34" charset="0"/>
              </a:rPr>
              <a:t> </a:t>
            </a:r>
            <a:r>
              <a:rPr lang="en-US" sz="3200" b="1" dirty="0" smtClean="0">
                <a:solidFill>
                  <a:srgbClr val="FF5521"/>
                </a:solidFill>
                <a:latin typeface="Calibri" pitchFamily="34" charset="0"/>
              </a:rPr>
              <a:t>Oregon’s Triple Aim</a:t>
            </a:r>
            <a:r>
              <a:rPr lang="en-US" sz="3200" dirty="0" smtClean="0">
                <a:solidFill>
                  <a:schemeClr val="tx1"/>
                </a:solidFill>
                <a:latin typeface="Calibri" pitchFamily="34" charset="0"/>
              </a:rPr>
              <a:t> to</a:t>
            </a:r>
            <a:r>
              <a:rPr lang="en-US" sz="3200" b="1" dirty="0" smtClean="0">
                <a:solidFill>
                  <a:schemeClr val="tx1"/>
                </a:solidFill>
                <a:latin typeface="Calibri" pitchFamily="34" charset="0"/>
              </a:rPr>
              <a:t>:</a:t>
            </a:r>
          </a:p>
          <a:p>
            <a:pPr lvl="1">
              <a:spcAft>
                <a:spcPts val="600"/>
              </a:spcAft>
              <a:buClr>
                <a:srgbClr val="FF5521"/>
              </a:buClr>
              <a:buFont typeface="Arial"/>
              <a:buChar char="•"/>
            </a:pPr>
            <a:r>
              <a:rPr lang="en-US" sz="2000" dirty="0" smtClean="0">
                <a:solidFill>
                  <a:schemeClr val="tx1"/>
                </a:solidFill>
                <a:latin typeface="Calibri" pitchFamily="34" charset="0"/>
              </a:rPr>
              <a:t> Improve lifelong health of all Oregonians</a:t>
            </a:r>
          </a:p>
          <a:p>
            <a:pPr lvl="1">
              <a:spcAft>
                <a:spcPts val="600"/>
              </a:spcAft>
              <a:buClr>
                <a:srgbClr val="FF5521"/>
              </a:buClr>
              <a:buFont typeface="Arial"/>
              <a:buChar char="•"/>
            </a:pPr>
            <a:r>
              <a:rPr lang="en-US" sz="2000" dirty="0" smtClean="0">
                <a:solidFill>
                  <a:schemeClr val="tx1"/>
                </a:solidFill>
                <a:latin typeface="Calibri" pitchFamily="34" charset="0"/>
              </a:rPr>
              <a:t> Lower or contain cost of care</a:t>
            </a:r>
          </a:p>
          <a:p>
            <a:pPr lvl="1">
              <a:spcAft>
                <a:spcPts val="600"/>
              </a:spcAft>
              <a:buClr>
                <a:srgbClr val="FF5521"/>
              </a:buClr>
              <a:buFont typeface="Arial"/>
              <a:buChar char="•"/>
            </a:pPr>
            <a:r>
              <a:rPr lang="en-US" sz="2000" dirty="0" smtClean="0">
                <a:solidFill>
                  <a:schemeClr val="tx1"/>
                </a:solidFill>
                <a:latin typeface="Calibri" pitchFamily="34" charset="0"/>
              </a:rPr>
              <a:t> Increase the quality, reliability and availability of care</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2"/>
          <p:cNvSpPr>
            <a:spLocks noGrp="1" noChangeArrowheads="1"/>
          </p:cNvSpPr>
          <p:nvPr>
            <p:ph type="title"/>
          </p:nvPr>
        </p:nvSpPr>
        <p:spPr/>
        <p:txBody>
          <a:bodyPr>
            <a:normAutofit/>
          </a:bodyPr>
          <a:lstStyle/>
          <a:p>
            <a:r>
              <a:rPr lang="en-US" sz="3200" b="1" cap="none" dirty="0">
                <a:solidFill>
                  <a:srgbClr val="FF5521"/>
                </a:solidFill>
              </a:rPr>
              <a:t>Policy, Environment &amp; Systems Change</a:t>
            </a:r>
          </a:p>
        </p:txBody>
      </p:sp>
      <p:sp>
        <p:nvSpPr>
          <p:cNvPr id="63491" name="Rectangle 3"/>
          <p:cNvSpPr>
            <a:spLocks noGrp="1" noChangeArrowheads="1"/>
          </p:cNvSpPr>
          <p:nvPr>
            <p:ph type="body" idx="1"/>
          </p:nvPr>
        </p:nvSpPr>
        <p:spPr>
          <a:xfrm>
            <a:off x="0" y="1524000"/>
            <a:ext cx="5105400" cy="4038600"/>
          </a:xfrm>
          <a:ln>
            <a:noFill/>
          </a:ln>
        </p:spPr>
        <p:style>
          <a:lnRef idx="1">
            <a:schemeClr val="accent1"/>
          </a:lnRef>
          <a:fillRef idx="2">
            <a:schemeClr val="accent1"/>
          </a:fillRef>
          <a:effectRef idx="1">
            <a:schemeClr val="accent1"/>
          </a:effectRef>
          <a:fontRef idx="minor">
            <a:schemeClr val="dk1"/>
          </a:fontRef>
        </p:style>
        <p:txBody>
          <a:bodyPr>
            <a:normAutofit/>
          </a:bodyPr>
          <a:lstStyle/>
          <a:p>
            <a:pPr>
              <a:buFont typeface="Wingdings" pitchFamily="2" charset="2"/>
              <a:buNone/>
            </a:pPr>
            <a:r>
              <a:rPr lang="en-US" sz="2400" dirty="0"/>
              <a:t>	</a:t>
            </a:r>
            <a:endParaRPr lang="en-US" sz="2400" dirty="0" smtClean="0"/>
          </a:p>
          <a:p>
            <a:pPr indent="-114300">
              <a:spcAft>
                <a:spcPts val="600"/>
              </a:spcAft>
              <a:buFont typeface="Wingdings" pitchFamily="2" charset="2"/>
              <a:buNone/>
            </a:pPr>
            <a:r>
              <a:rPr lang="en-US" sz="2400" dirty="0" smtClean="0"/>
              <a:t>“</a:t>
            </a:r>
            <a:r>
              <a:rPr lang="en-US" sz="2400" dirty="0"/>
              <a:t>It is unreasonable to expect that people will change their behavior easily when so many forces in</a:t>
            </a:r>
            <a:r>
              <a:rPr lang="en-US" sz="2400" dirty="0" smtClean="0"/>
              <a:t> </a:t>
            </a:r>
            <a:br>
              <a:rPr lang="en-US" sz="2400" dirty="0" smtClean="0"/>
            </a:br>
            <a:r>
              <a:rPr lang="en-US" sz="2400" dirty="0" smtClean="0"/>
              <a:t>the </a:t>
            </a:r>
            <a:r>
              <a:rPr lang="en-US" sz="2400" dirty="0"/>
              <a:t>social, cultural, and physical environment conspire against</a:t>
            </a:r>
            <a:r>
              <a:rPr lang="en-US" sz="2400" dirty="0" smtClean="0"/>
              <a:t> </a:t>
            </a:r>
            <a:br>
              <a:rPr lang="en-US" sz="2400" dirty="0" smtClean="0"/>
            </a:br>
            <a:r>
              <a:rPr lang="en-US" sz="2400" dirty="0" smtClean="0"/>
              <a:t>such change.”</a:t>
            </a:r>
          </a:p>
          <a:p>
            <a:pPr lvl="4">
              <a:buNone/>
            </a:pPr>
            <a:r>
              <a:rPr lang="en-US" sz="2400" dirty="0" smtClean="0"/>
              <a:t>– Institute </a:t>
            </a:r>
            <a:r>
              <a:rPr lang="en-US" sz="2400" dirty="0"/>
              <a:t>of Medicine</a:t>
            </a:r>
          </a:p>
          <a:p>
            <a:endParaRPr lang="en-US" sz="2400" dirty="0"/>
          </a:p>
        </p:txBody>
      </p:sp>
      <p:pic>
        <p:nvPicPr>
          <p:cNvPr id="63492" name="Picture 4"/>
          <p:cNvPicPr>
            <a:picLocks noChangeAspect="1" noChangeArrowheads="1"/>
          </p:cNvPicPr>
          <p:nvPr/>
        </p:nvPicPr>
        <p:blipFill>
          <a:blip r:embed="rId3" cstate="print"/>
          <a:srcRect/>
          <a:stretch>
            <a:fillRect/>
          </a:stretch>
        </p:blipFill>
        <p:spPr bwMode="auto">
          <a:xfrm>
            <a:off x="5105400" y="1524000"/>
            <a:ext cx="4038600" cy="40386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a:bodyPr>
          <a:lstStyle/>
          <a:p>
            <a:r>
              <a:rPr lang="en-US" sz="3600" b="1" dirty="0" smtClean="0">
                <a:solidFill>
                  <a:srgbClr val="FF5521"/>
                </a:solidFill>
              </a:rPr>
              <a:t>R</a:t>
            </a:r>
            <a:r>
              <a:rPr lang="en-US" sz="3600" b="1" cap="none" dirty="0" smtClean="0">
                <a:solidFill>
                  <a:srgbClr val="FF5521"/>
                </a:solidFill>
              </a:rPr>
              <a:t>oadmap</a:t>
            </a:r>
            <a:r>
              <a:rPr lang="en-US" sz="3600" b="1" dirty="0" smtClean="0">
                <a:solidFill>
                  <a:srgbClr val="FF5521"/>
                </a:solidFill>
              </a:rPr>
              <a:t> </a:t>
            </a:r>
            <a:r>
              <a:rPr lang="en-US" cap="none" dirty="0" smtClean="0">
                <a:solidFill>
                  <a:srgbClr val="FF5521"/>
                </a:solidFill>
              </a:rPr>
              <a:t>for</a:t>
            </a:r>
            <a:r>
              <a:rPr lang="en-US" sz="3600" b="1" dirty="0" smtClean="0">
                <a:solidFill>
                  <a:srgbClr val="FF5521"/>
                </a:solidFill>
              </a:rPr>
              <a:t> T</a:t>
            </a:r>
            <a:r>
              <a:rPr lang="en-US" sz="3600" b="1" cap="none" dirty="0" smtClean="0">
                <a:solidFill>
                  <a:srgbClr val="FF5521"/>
                </a:solidFill>
              </a:rPr>
              <a:t>oday</a:t>
            </a:r>
            <a:endParaRPr lang="en-US" sz="3600" b="1" dirty="0">
              <a:solidFill>
                <a:srgbClr val="FF5521"/>
              </a:solidFill>
            </a:endParaRPr>
          </a:p>
        </p:txBody>
      </p:sp>
      <p:sp>
        <p:nvSpPr>
          <p:cNvPr id="3" name="Content Placeholder 2"/>
          <p:cNvSpPr>
            <a:spLocks noGrp="1"/>
          </p:cNvSpPr>
          <p:nvPr>
            <p:ph sz="half" idx="1"/>
          </p:nvPr>
        </p:nvSpPr>
        <p:spPr>
          <a:xfrm>
            <a:off x="0" y="1524000"/>
            <a:ext cx="5029200" cy="3886200"/>
          </a:xfrm>
          <a:ln>
            <a:noFill/>
          </a:ln>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marL="1314450" lvl="2" indent="-514350">
              <a:buNone/>
            </a:pPr>
            <a:endParaRPr lang="en-US" dirty="0" smtClean="0"/>
          </a:p>
          <a:p>
            <a:pPr marL="1314450" lvl="2" indent="-514350">
              <a:buNone/>
            </a:pPr>
            <a:endParaRPr lang="en-US" dirty="0" smtClean="0"/>
          </a:p>
          <a:p>
            <a:pPr marL="914400" lvl="1" indent="-514350">
              <a:buClr>
                <a:srgbClr val="FF5521"/>
              </a:buClr>
              <a:buFont typeface="Wingdings" charset="2"/>
              <a:buChar char="ü"/>
            </a:pPr>
            <a:r>
              <a:rPr lang="en-US" sz="2800" b="1" dirty="0" smtClean="0"/>
              <a:t>Worksite Wellness: </a:t>
            </a:r>
            <a:br>
              <a:rPr lang="en-US" sz="2800" b="1" dirty="0" smtClean="0"/>
            </a:br>
            <a:r>
              <a:rPr lang="en-US" sz="2800" b="1" dirty="0" smtClean="0"/>
              <a:t>A Worthwhile Investment</a:t>
            </a:r>
          </a:p>
          <a:p>
            <a:pPr marL="914400" lvl="1" indent="-514350">
              <a:buClr>
                <a:srgbClr val="FF5521"/>
              </a:buClr>
              <a:buFont typeface="Wingdings" charset="2"/>
              <a:buChar char="ü"/>
            </a:pPr>
            <a:endParaRPr lang="en-US" sz="2800" b="1" dirty="0" smtClean="0"/>
          </a:p>
          <a:p>
            <a:pPr marL="914400" lvl="1" indent="-514350">
              <a:buClr>
                <a:srgbClr val="FF5521"/>
              </a:buClr>
              <a:buFont typeface="Wingdings" charset="2"/>
              <a:buChar char="ü"/>
            </a:pPr>
            <a:r>
              <a:rPr lang="en-US" sz="2800" b="1" dirty="0" smtClean="0"/>
              <a:t>Partnerships for lasting change: State Agencies; Universities</a:t>
            </a:r>
          </a:p>
          <a:p>
            <a:pPr marL="914400" lvl="1" indent="-514350">
              <a:buNone/>
            </a:pPr>
            <a:endParaRPr lang="en-US" sz="2800" b="1" dirty="0" smtClean="0"/>
          </a:p>
          <a:p>
            <a:pPr marL="914400" lvl="1" indent="-514350">
              <a:buClr>
                <a:srgbClr val="FF5521"/>
              </a:buClr>
              <a:buFont typeface="Wingdings" charset="2"/>
              <a:buChar char="ü"/>
            </a:pPr>
            <a:r>
              <a:rPr lang="en-US" sz="2800" b="1" dirty="0" smtClean="0">
                <a:solidFill>
                  <a:schemeClr val="accent6">
                    <a:lumMod val="75000"/>
                  </a:schemeClr>
                </a:solidFill>
                <a:effectLst/>
              </a:rPr>
              <a:t>Wellness@Work </a:t>
            </a:r>
            <a:r>
              <a:rPr lang="en-US" sz="2800" b="1" dirty="0" smtClean="0">
                <a:solidFill>
                  <a:schemeClr val="tx1"/>
                </a:solidFill>
                <a:effectLst/>
              </a:rPr>
              <a:t>resources</a:t>
            </a:r>
          </a:p>
        </p:txBody>
      </p:sp>
      <p:pic>
        <p:nvPicPr>
          <p:cNvPr id="8" name="Picture 7" descr="dv1238015_5.png"/>
          <p:cNvPicPr>
            <a:picLocks noChangeAspect="1"/>
          </p:cNvPicPr>
          <p:nvPr/>
        </p:nvPicPr>
        <p:blipFill>
          <a:blip r:embed="rId3" cstate="print"/>
          <a:srcRect l="9101" r="7584"/>
          <a:stretch>
            <a:fillRect/>
          </a:stretch>
        </p:blipFill>
        <p:spPr>
          <a:xfrm>
            <a:off x="5036695" y="1524001"/>
            <a:ext cx="4107305" cy="3886200"/>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C097.png"/>
          <p:cNvPicPr>
            <a:picLocks noChangeAspect="1"/>
          </p:cNvPicPr>
          <p:nvPr/>
        </p:nvPicPr>
        <p:blipFill>
          <a:blip r:embed="rId3" cstate="print"/>
          <a:stretch>
            <a:fillRect/>
          </a:stretch>
        </p:blipFill>
        <p:spPr>
          <a:xfrm>
            <a:off x="4953000" y="1524000"/>
            <a:ext cx="4191000" cy="4191000"/>
          </a:xfrm>
          <a:prstGeom prst="rect">
            <a:avLst/>
          </a:prstGeom>
        </p:spPr>
      </p:pic>
      <p:sp>
        <p:nvSpPr>
          <p:cNvPr id="2" name="Title 1"/>
          <p:cNvSpPr>
            <a:spLocks noGrp="1"/>
          </p:cNvSpPr>
          <p:nvPr>
            <p:ph type="title"/>
          </p:nvPr>
        </p:nvSpPr>
        <p:spPr>
          <a:xfrm>
            <a:off x="457200" y="228600"/>
            <a:ext cx="8229600" cy="1143000"/>
          </a:xfrm>
        </p:spPr>
        <p:txBody>
          <a:bodyPr>
            <a:normAutofit/>
          </a:bodyPr>
          <a:lstStyle/>
          <a:p>
            <a:r>
              <a:rPr lang="en-US" sz="3600" b="1" cap="none" dirty="0" smtClean="0">
                <a:solidFill>
                  <a:srgbClr val="FF5521"/>
                </a:solidFill>
              </a:rPr>
              <a:t>If Food Were Health Care</a:t>
            </a:r>
            <a:endParaRPr lang="en-US" sz="3600" b="1" cap="none" dirty="0">
              <a:solidFill>
                <a:srgbClr val="FF5521"/>
              </a:solidFill>
            </a:endParaRPr>
          </a:p>
        </p:txBody>
      </p:sp>
      <p:sp>
        <p:nvSpPr>
          <p:cNvPr id="3" name="Content Placeholder 2"/>
          <p:cNvSpPr>
            <a:spLocks noGrp="1"/>
          </p:cNvSpPr>
          <p:nvPr>
            <p:ph sz="half" idx="1"/>
          </p:nvPr>
        </p:nvSpPr>
        <p:spPr>
          <a:xfrm>
            <a:off x="0" y="1524000"/>
            <a:ext cx="4953000" cy="4191000"/>
          </a:xfrm>
          <a:ln>
            <a:noFill/>
          </a:ln>
        </p:spPr>
        <p:style>
          <a:lnRef idx="1">
            <a:schemeClr val="accent1"/>
          </a:lnRef>
          <a:fillRef idx="2">
            <a:schemeClr val="accent1"/>
          </a:fillRef>
          <a:effectRef idx="1">
            <a:schemeClr val="accent1"/>
          </a:effectRef>
          <a:fontRef idx="minor">
            <a:schemeClr val="dk1"/>
          </a:fontRef>
        </p:style>
        <p:txBody>
          <a:bodyPr>
            <a:normAutofit fontScale="55000" lnSpcReduction="20000"/>
          </a:bodyPr>
          <a:lstStyle/>
          <a:p>
            <a:pPr algn="ctr">
              <a:buNone/>
            </a:pPr>
            <a:endParaRPr lang="en-US" sz="3600" i="1" dirty="0" smtClean="0"/>
          </a:p>
          <a:p>
            <a:pPr algn="ctr">
              <a:buNone/>
            </a:pPr>
            <a:r>
              <a:rPr lang="en-US" sz="3600" i="1" dirty="0" smtClean="0"/>
              <a:t>If food prices had risen at the same rates </a:t>
            </a:r>
            <a:br>
              <a:rPr lang="en-US" sz="3600" i="1" dirty="0" smtClean="0"/>
            </a:br>
            <a:r>
              <a:rPr lang="en-US" sz="3600" i="1" dirty="0" smtClean="0"/>
              <a:t>as medical inflation since the 1930’s:</a:t>
            </a:r>
          </a:p>
          <a:p>
            <a:pPr>
              <a:buNone/>
            </a:pPr>
            <a:endParaRPr lang="en-US" sz="2400" dirty="0" smtClean="0"/>
          </a:p>
          <a:p>
            <a:pPr lvl="3">
              <a:buFont typeface="Wingdings" pitchFamily="2" charset="2"/>
              <a:buChar char="ü"/>
            </a:pPr>
            <a:r>
              <a:rPr lang="en-US" sz="2900" dirty="0" smtClean="0"/>
              <a:t>1 dozen eggs		$80.20</a:t>
            </a:r>
          </a:p>
          <a:p>
            <a:pPr lvl="3">
              <a:buFont typeface="Wingdings" pitchFamily="2" charset="2"/>
              <a:buChar char="ü"/>
            </a:pPr>
            <a:r>
              <a:rPr lang="en-US" sz="2900" dirty="0" smtClean="0"/>
              <a:t>1 roll toilet paper 	$24.20</a:t>
            </a:r>
          </a:p>
          <a:p>
            <a:pPr lvl="3">
              <a:buFont typeface="Wingdings" pitchFamily="2" charset="2"/>
              <a:buChar char="ü"/>
            </a:pPr>
            <a:r>
              <a:rPr lang="en-US" sz="2900" dirty="0" smtClean="0"/>
              <a:t>1 dozen oranges 	$107.90</a:t>
            </a:r>
          </a:p>
          <a:p>
            <a:pPr lvl="3">
              <a:buFont typeface="Wingdings" pitchFamily="2" charset="2"/>
              <a:buChar char="ü"/>
            </a:pPr>
            <a:r>
              <a:rPr lang="en-US" sz="2900" dirty="0" smtClean="0"/>
              <a:t>1 pound bananas 	$16.04</a:t>
            </a:r>
          </a:p>
          <a:p>
            <a:pPr lvl="3">
              <a:buFont typeface="Wingdings" pitchFamily="2" charset="2"/>
              <a:buChar char="ü"/>
            </a:pPr>
            <a:r>
              <a:rPr lang="en-US" sz="2900" dirty="0" smtClean="0"/>
              <a:t>1 pound of coffee 	$64.17</a:t>
            </a:r>
          </a:p>
          <a:p>
            <a:pPr lvl="2">
              <a:buNone/>
            </a:pPr>
            <a:endParaRPr lang="en-US" sz="3100" dirty="0" smtClean="0"/>
          </a:p>
          <a:p>
            <a:pPr lvl="2">
              <a:buNone/>
            </a:pPr>
            <a:r>
              <a:rPr lang="en-US" sz="3100" dirty="0" smtClean="0"/>
              <a:t>Total for 5 items          	</a:t>
            </a:r>
            <a:r>
              <a:rPr lang="en-US" sz="3100" b="1" dirty="0" smtClean="0"/>
              <a:t>$292.51</a:t>
            </a:r>
            <a:endParaRPr lang="en-US" sz="3100" b="1" dirty="0"/>
          </a:p>
          <a:p>
            <a:pPr>
              <a:buNone/>
            </a:pPr>
            <a:endParaRPr lang="en-US" dirty="0" smtClean="0"/>
          </a:p>
          <a:p>
            <a:pPr>
              <a:buNone/>
            </a:pPr>
            <a:endParaRPr lang="en-US" dirty="0" smtClean="0"/>
          </a:p>
          <a:p>
            <a:pPr>
              <a:buNone/>
            </a:pPr>
            <a:endParaRPr lang="en-US" dirty="0" smtClean="0"/>
          </a:p>
          <a:p>
            <a:pPr>
              <a:buNone/>
            </a:pPr>
            <a:endParaRPr lang="en-US" sz="1400" dirty="0" smtClean="0"/>
          </a:p>
          <a:p>
            <a:pPr>
              <a:buNone/>
            </a:pPr>
            <a:endParaRPr lang="en-US" sz="1818" dirty="0" smtClean="0">
              <a:solidFill>
                <a:srgbClr val="000000"/>
              </a:solidFill>
            </a:endParaRPr>
          </a:p>
          <a:p>
            <a:pPr marL="633413">
              <a:buNone/>
            </a:pPr>
            <a:r>
              <a:rPr lang="en-US" sz="1818" dirty="0" smtClean="0">
                <a:solidFill>
                  <a:srgbClr val="000000"/>
                </a:solidFill>
              </a:rPr>
              <a:t>Source: American Institute for Preventive Medicine  2007 </a:t>
            </a:r>
            <a:endParaRPr lang="en-US" sz="1818" dirty="0">
              <a:solidFill>
                <a:srgbClr val="000000"/>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0" y="258763"/>
            <a:ext cx="3200400" cy="960437"/>
          </a:xfrm>
          <a:prstGeom prst="rect">
            <a:avLst/>
          </a:prstGeom>
          <a:noFill/>
          <a:ln w="9525">
            <a:noFill/>
            <a:miter lim="800000"/>
            <a:headEnd/>
            <a:tailEnd/>
          </a:ln>
        </p:spPr>
        <p:txBody>
          <a:bodyPr lIns="0" tIns="0" rIns="0" bIns="0" anchor="b"/>
          <a:lstStyle/>
          <a:p>
            <a:endParaRPr lang="en-US" dirty="0">
              <a:solidFill>
                <a:schemeClr val="tx2"/>
              </a:solidFill>
              <a:latin typeface="Times New Roman" pitchFamily="35" charset="0"/>
              <a:cs typeface="Times New Roman" pitchFamily="35" charset="0"/>
            </a:endParaRPr>
          </a:p>
        </p:txBody>
      </p:sp>
      <p:sp>
        <p:nvSpPr>
          <p:cNvPr id="49156" name="Rectangle 4"/>
          <p:cNvSpPr>
            <a:spLocks noChangeArrowheads="1"/>
          </p:cNvSpPr>
          <p:nvPr/>
        </p:nvSpPr>
        <p:spPr bwMode="auto">
          <a:xfrm>
            <a:off x="5494338" y="2144713"/>
            <a:ext cx="1069975" cy="322262"/>
          </a:xfrm>
          <a:prstGeom prst="rect">
            <a:avLst/>
          </a:prstGeom>
          <a:noFill/>
          <a:ln w="9525">
            <a:noFill/>
            <a:miter lim="800000"/>
            <a:headEnd/>
            <a:tailEnd/>
          </a:ln>
        </p:spPr>
        <p:txBody>
          <a:bodyPr/>
          <a:lstStyle/>
          <a:p>
            <a:endParaRPr lang="en-US" dirty="0"/>
          </a:p>
        </p:txBody>
      </p:sp>
      <p:sp>
        <p:nvSpPr>
          <p:cNvPr id="49157" name="Rectangle 5"/>
          <p:cNvSpPr>
            <a:spLocks noChangeArrowheads="1"/>
          </p:cNvSpPr>
          <p:nvPr/>
        </p:nvSpPr>
        <p:spPr bwMode="auto">
          <a:xfrm>
            <a:off x="3954463" y="1668463"/>
            <a:ext cx="708025" cy="322262"/>
          </a:xfrm>
          <a:prstGeom prst="rect">
            <a:avLst/>
          </a:prstGeom>
          <a:noFill/>
          <a:ln w="9525">
            <a:noFill/>
            <a:miter lim="800000"/>
            <a:headEnd/>
            <a:tailEnd/>
          </a:ln>
        </p:spPr>
        <p:txBody>
          <a:bodyPr/>
          <a:lstStyle/>
          <a:p>
            <a:endParaRPr lang="en-US" dirty="0"/>
          </a:p>
        </p:txBody>
      </p:sp>
      <p:sp>
        <p:nvSpPr>
          <p:cNvPr id="49158" name="Freeform 6"/>
          <p:cNvSpPr>
            <a:spLocks/>
          </p:cNvSpPr>
          <p:nvPr/>
        </p:nvSpPr>
        <p:spPr bwMode="auto">
          <a:xfrm>
            <a:off x="4286250" y="3143250"/>
            <a:ext cx="3543300" cy="2230438"/>
          </a:xfrm>
          <a:custGeom>
            <a:avLst/>
            <a:gdLst>
              <a:gd name="T0" fmla="*/ 2147483647 w 3107"/>
              <a:gd name="T1" fmla="*/ 0 h 2087"/>
              <a:gd name="T2" fmla="*/ 2147483647 w 3107"/>
              <a:gd name="T3" fmla="*/ 2147483647 h 2087"/>
              <a:gd name="T4" fmla="*/ 2147483647 w 3107"/>
              <a:gd name="T5" fmla="*/ 2147483647 h 2087"/>
              <a:gd name="T6" fmla="*/ 2147483647 w 3107"/>
              <a:gd name="T7" fmla="*/ 2147483647 h 2087"/>
              <a:gd name="T8" fmla="*/ 2147483647 w 3107"/>
              <a:gd name="T9" fmla="*/ 2147483647 h 2087"/>
              <a:gd name="T10" fmla="*/ 2147483647 w 3107"/>
              <a:gd name="T11" fmla="*/ 2147483647 h 2087"/>
              <a:gd name="T12" fmla="*/ 2147483647 w 3107"/>
              <a:gd name="T13" fmla="*/ 2147483647 h 2087"/>
              <a:gd name="T14" fmla="*/ 2147483647 w 3107"/>
              <a:gd name="T15" fmla="*/ 2147483647 h 2087"/>
              <a:gd name="T16" fmla="*/ 2147483647 w 3107"/>
              <a:gd name="T17" fmla="*/ 2147483647 h 2087"/>
              <a:gd name="T18" fmla="*/ 0 w 3107"/>
              <a:gd name="T19" fmla="*/ 2147483647 h 2087"/>
              <a:gd name="T20" fmla="*/ 2147483647 w 3107"/>
              <a:gd name="T21" fmla="*/ 2147483647 h 2087"/>
              <a:gd name="T22" fmla="*/ 2147483647 w 3107"/>
              <a:gd name="T23" fmla="*/ 2147483647 h 2087"/>
              <a:gd name="T24" fmla="*/ 2147483647 w 3107"/>
              <a:gd name="T25" fmla="*/ 2147483647 h 2087"/>
              <a:gd name="T26" fmla="*/ 2147483647 w 3107"/>
              <a:gd name="T27" fmla="*/ 2147483647 h 2087"/>
              <a:gd name="T28" fmla="*/ 2147483647 w 3107"/>
              <a:gd name="T29" fmla="*/ 2147483647 h 2087"/>
              <a:gd name="T30" fmla="*/ 2147483647 w 3107"/>
              <a:gd name="T31" fmla="*/ 2147483647 h 2087"/>
              <a:gd name="T32" fmla="*/ 2147483647 w 3107"/>
              <a:gd name="T33" fmla="*/ 2147483647 h 2087"/>
              <a:gd name="T34" fmla="*/ 2147483647 w 3107"/>
              <a:gd name="T35" fmla="*/ 2147483647 h 2087"/>
              <a:gd name="T36" fmla="*/ 2147483647 w 3107"/>
              <a:gd name="T37" fmla="*/ 2147483647 h 2087"/>
              <a:gd name="T38" fmla="*/ 2147483647 w 3107"/>
              <a:gd name="T39" fmla="*/ 2147483647 h 2087"/>
              <a:gd name="T40" fmla="*/ 2147483647 w 3107"/>
              <a:gd name="T41" fmla="*/ 2147483647 h 2087"/>
              <a:gd name="T42" fmla="*/ 2147483647 w 3107"/>
              <a:gd name="T43" fmla="*/ 2147483647 h 2087"/>
              <a:gd name="T44" fmla="*/ 2147483647 w 3107"/>
              <a:gd name="T45" fmla="*/ 2147483647 h 2087"/>
              <a:gd name="T46" fmla="*/ 2147483647 w 3107"/>
              <a:gd name="T47" fmla="*/ 2147483647 h 2087"/>
              <a:gd name="T48" fmla="*/ 2147483647 w 3107"/>
              <a:gd name="T49" fmla="*/ 2147483647 h 2087"/>
              <a:gd name="T50" fmla="*/ 2147483647 w 3107"/>
              <a:gd name="T51" fmla="*/ 2147483647 h 2087"/>
              <a:gd name="T52" fmla="*/ 2147483647 w 3107"/>
              <a:gd name="T53" fmla="*/ 2147483647 h 2087"/>
              <a:gd name="T54" fmla="*/ 2147483647 w 3107"/>
              <a:gd name="T55" fmla="*/ 2147483647 h 2087"/>
              <a:gd name="T56" fmla="*/ 2147483647 w 3107"/>
              <a:gd name="T57" fmla="*/ 2147483647 h 2087"/>
              <a:gd name="T58" fmla="*/ 2147483647 w 3107"/>
              <a:gd name="T59" fmla="*/ 0 h 2087"/>
              <a:gd name="T60" fmla="*/ 2147483647 w 3107"/>
              <a:gd name="T61" fmla="*/ 0 h 20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107"/>
              <a:gd name="T94" fmla="*/ 0 h 2087"/>
              <a:gd name="T95" fmla="*/ 3107 w 3107"/>
              <a:gd name="T96" fmla="*/ 2087 h 20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107" h="2087">
                <a:moveTo>
                  <a:pt x="916" y="0"/>
                </a:moveTo>
                <a:lnTo>
                  <a:pt x="763" y="153"/>
                </a:lnTo>
                <a:lnTo>
                  <a:pt x="712" y="306"/>
                </a:lnTo>
                <a:lnTo>
                  <a:pt x="509" y="458"/>
                </a:lnTo>
                <a:lnTo>
                  <a:pt x="458" y="662"/>
                </a:lnTo>
                <a:lnTo>
                  <a:pt x="407" y="814"/>
                </a:lnTo>
                <a:lnTo>
                  <a:pt x="254" y="916"/>
                </a:lnTo>
                <a:lnTo>
                  <a:pt x="203" y="1069"/>
                </a:lnTo>
                <a:lnTo>
                  <a:pt x="50" y="1171"/>
                </a:lnTo>
                <a:lnTo>
                  <a:pt x="0" y="1426"/>
                </a:lnTo>
                <a:lnTo>
                  <a:pt x="50" y="1629"/>
                </a:lnTo>
                <a:lnTo>
                  <a:pt x="458" y="1781"/>
                </a:lnTo>
                <a:lnTo>
                  <a:pt x="712" y="1986"/>
                </a:lnTo>
                <a:lnTo>
                  <a:pt x="1121" y="2036"/>
                </a:lnTo>
                <a:lnTo>
                  <a:pt x="1681" y="2087"/>
                </a:lnTo>
                <a:lnTo>
                  <a:pt x="1935" y="1986"/>
                </a:lnTo>
                <a:lnTo>
                  <a:pt x="2394" y="2087"/>
                </a:lnTo>
                <a:lnTo>
                  <a:pt x="2750" y="2087"/>
                </a:lnTo>
                <a:lnTo>
                  <a:pt x="3004" y="1934"/>
                </a:lnTo>
                <a:lnTo>
                  <a:pt x="3056" y="1730"/>
                </a:lnTo>
                <a:lnTo>
                  <a:pt x="3107" y="1527"/>
                </a:lnTo>
                <a:lnTo>
                  <a:pt x="3056" y="1374"/>
                </a:lnTo>
                <a:lnTo>
                  <a:pt x="2954" y="1120"/>
                </a:lnTo>
                <a:lnTo>
                  <a:pt x="2903" y="866"/>
                </a:lnTo>
                <a:lnTo>
                  <a:pt x="2750" y="713"/>
                </a:lnTo>
                <a:lnTo>
                  <a:pt x="2648" y="458"/>
                </a:lnTo>
                <a:lnTo>
                  <a:pt x="2597" y="306"/>
                </a:lnTo>
                <a:lnTo>
                  <a:pt x="2496" y="204"/>
                </a:lnTo>
                <a:lnTo>
                  <a:pt x="2496" y="102"/>
                </a:lnTo>
                <a:lnTo>
                  <a:pt x="2394" y="0"/>
                </a:lnTo>
                <a:lnTo>
                  <a:pt x="916" y="0"/>
                </a:lnTo>
                <a:close/>
              </a:path>
            </a:pathLst>
          </a:custGeom>
          <a:solidFill>
            <a:srgbClr val="99CCFF"/>
          </a:solidFill>
          <a:ln w="9525">
            <a:solidFill>
              <a:srgbClr val="000000"/>
            </a:solidFill>
            <a:round/>
            <a:headEnd/>
            <a:tailEnd/>
          </a:ln>
        </p:spPr>
        <p:txBody>
          <a:bodyPr/>
          <a:lstStyle/>
          <a:p>
            <a:endParaRPr lang="en-US" dirty="0"/>
          </a:p>
        </p:txBody>
      </p:sp>
      <p:sp>
        <p:nvSpPr>
          <p:cNvPr id="49159" name="Freeform 7"/>
          <p:cNvSpPr>
            <a:spLocks/>
          </p:cNvSpPr>
          <p:nvPr/>
        </p:nvSpPr>
        <p:spPr bwMode="auto">
          <a:xfrm>
            <a:off x="4286250" y="3143250"/>
            <a:ext cx="3543300" cy="2230438"/>
          </a:xfrm>
          <a:custGeom>
            <a:avLst/>
            <a:gdLst>
              <a:gd name="T0" fmla="*/ 2147483647 w 3107"/>
              <a:gd name="T1" fmla="*/ 0 h 2087"/>
              <a:gd name="T2" fmla="*/ 2147483647 w 3107"/>
              <a:gd name="T3" fmla="*/ 2147483647 h 2087"/>
              <a:gd name="T4" fmla="*/ 2147483647 w 3107"/>
              <a:gd name="T5" fmla="*/ 2147483647 h 2087"/>
              <a:gd name="T6" fmla="*/ 2147483647 w 3107"/>
              <a:gd name="T7" fmla="*/ 2147483647 h 2087"/>
              <a:gd name="T8" fmla="*/ 2147483647 w 3107"/>
              <a:gd name="T9" fmla="*/ 2147483647 h 2087"/>
              <a:gd name="T10" fmla="*/ 2147483647 w 3107"/>
              <a:gd name="T11" fmla="*/ 2147483647 h 2087"/>
              <a:gd name="T12" fmla="*/ 2147483647 w 3107"/>
              <a:gd name="T13" fmla="*/ 2147483647 h 2087"/>
              <a:gd name="T14" fmla="*/ 2147483647 w 3107"/>
              <a:gd name="T15" fmla="*/ 2147483647 h 2087"/>
              <a:gd name="T16" fmla="*/ 2147483647 w 3107"/>
              <a:gd name="T17" fmla="*/ 2147483647 h 2087"/>
              <a:gd name="T18" fmla="*/ 0 w 3107"/>
              <a:gd name="T19" fmla="*/ 2147483647 h 2087"/>
              <a:gd name="T20" fmla="*/ 2147483647 w 3107"/>
              <a:gd name="T21" fmla="*/ 2147483647 h 2087"/>
              <a:gd name="T22" fmla="*/ 2147483647 w 3107"/>
              <a:gd name="T23" fmla="*/ 2147483647 h 2087"/>
              <a:gd name="T24" fmla="*/ 2147483647 w 3107"/>
              <a:gd name="T25" fmla="*/ 2147483647 h 2087"/>
              <a:gd name="T26" fmla="*/ 2147483647 w 3107"/>
              <a:gd name="T27" fmla="*/ 2147483647 h 2087"/>
              <a:gd name="T28" fmla="*/ 2147483647 w 3107"/>
              <a:gd name="T29" fmla="*/ 2147483647 h 2087"/>
              <a:gd name="T30" fmla="*/ 2147483647 w 3107"/>
              <a:gd name="T31" fmla="*/ 2147483647 h 2087"/>
              <a:gd name="T32" fmla="*/ 2147483647 w 3107"/>
              <a:gd name="T33" fmla="*/ 2147483647 h 2087"/>
              <a:gd name="T34" fmla="*/ 2147483647 w 3107"/>
              <a:gd name="T35" fmla="*/ 2147483647 h 2087"/>
              <a:gd name="T36" fmla="*/ 2147483647 w 3107"/>
              <a:gd name="T37" fmla="*/ 2147483647 h 2087"/>
              <a:gd name="T38" fmla="*/ 2147483647 w 3107"/>
              <a:gd name="T39" fmla="*/ 2147483647 h 2087"/>
              <a:gd name="T40" fmla="*/ 2147483647 w 3107"/>
              <a:gd name="T41" fmla="*/ 2147483647 h 2087"/>
              <a:gd name="T42" fmla="*/ 2147483647 w 3107"/>
              <a:gd name="T43" fmla="*/ 2147483647 h 2087"/>
              <a:gd name="T44" fmla="*/ 2147483647 w 3107"/>
              <a:gd name="T45" fmla="*/ 2147483647 h 2087"/>
              <a:gd name="T46" fmla="*/ 2147483647 w 3107"/>
              <a:gd name="T47" fmla="*/ 2147483647 h 2087"/>
              <a:gd name="T48" fmla="*/ 2147483647 w 3107"/>
              <a:gd name="T49" fmla="*/ 2147483647 h 2087"/>
              <a:gd name="T50" fmla="*/ 2147483647 w 3107"/>
              <a:gd name="T51" fmla="*/ 2147483647 h 2087"/>
              <a:gd name="T52" fmla="*/ 2147483647 w 3107"/>
              <a:gd name="T53" fmla="*/ 2147483647 h 2087"/>
              <a:gd name="T54" fmla="*/ 2147483647 w 3107"/>
              <a:gd name="T55" fmla="*/ 2147483647 h 2087"/>
              <a:gd name="T56" fmla="*/ 2147483647 w 3107"/>
              <a:gd name="T57" fmla="*/ 2147483647 h 2087"/>
              <a:gd name="T58" fmla="*/ 2147483647 w 3107"/>
              <a:gd name="T59" fmla="*/ 0 h 2087"/>
              <a:gd name="T60" fmla="*/ 2147483647 w 3107"/>
              <a:gd name="T61" fmla="*/ 0 h 20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107"/>
              <a:gd name="T94" fmla="*/ 0 h 2087"/>
              <a:gd name="T95" fmla="*/ 3107 w 3107"/>
              <a:gd name="T96" fmla="*/ 2087 h 20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107" h="2087">
                <a:moveTo>
                  <a:pt x="916" y="0"/>
                </a:moveTo>
                <a:lnTo>
                  <a:pt x="763" y="153"/>
                </a:lnTo>
                <a:lnTo>
                  <a:pt x="712" y="306"/>
                </a:lnTo>
                <a:lnTo>
                  <a:pt x="509" y="458"/>
                </a:lnTo>
                <a:lnTo>
                  <a:pt x="458" y="662"/>
                </a:lnTo>
                <a:lnTo>
                  <a:pt x="407" y="814"/>
                </a:lnTo>
                <a:lnTo>
                  <a:pt x="254" y="916"/>
                </a:lnTo>
                <a:lnTo>
                  <a:pt x="203" y="1069"/>
                </a:lnTo>
                <a:lnTo>
                  <a:pt x="50" y="1171"/>
                </a:lnTo>
                <a:lnTo>
                  <a:pt x="0" y="1426"/>
                </a:lnTo>
                <a:lnTo>
                  <a:pt x="50" y="1629"/>
                </a:lnTo>
                <a:lnTo>
                  <a:pt x="458" y="1781"/>
                </a:lnTo>
                <a:lnTo>
                  <a:pt x="712" y="1986"/>
                </a:lnTo>
                <a:lnTo>
                  <a:pt x="1121" y="2036"/>
                </a:lnTo>
                <a:lnTo>
                  <a:pt x="1681" y="2087"/>
                </a:lnTo>
                <a:lnTo>
                  <a:pt x="1935" y="1986"/>
                </a:lnTo>
                <a:lnTo>
                  <a:pt x="2394" y="2087"/>
                </a:lnTo>
                <a:lnTo>
                  <a:pt x="2750" y="2087"/>
                </a:lnTo>
                <a:lnTo>
                  <a:pt x="3004" y="1934"/>
                </a:lnTo>
                <a:lnTo>
                  <a:pt x="3056" y="1730"/>
                </a:lnTo>
                <a:lnTo>
                  <a:pt x="3107" y="1527"/>
                </a:lnTo>
                <a:lnTo>
                  <a:pt x="3056" y="1374"/>
                </a:lnTo>
                <a:lnTo>
                  <a:pt x="2954" y="1120"/>
                </a:lnTo>
                <a:lnTo>
                  <a:pt x="2903" y="866"/>
                </a:lnTo>
                <a:lnTo>
                  <a:pt x="2750" y="713"/>
                </a:lnTo>
                <a:lnTo>
                  <a:pt x="2648" y="458"/>
                </a:lnTo>
                <a:lnTo>
                  <a:pt x="2597" y="306"/>
                </a:lnTo>
                <a:lnTo>
                  <a:pt x="2496" y="204"/>
                </a:lnTo>
                <a:lnTo>
                  <a:pt x="2496" y="102"/>
                </a:lnTo>
                <a:lnTo>
                  <a:pt x="2394" y="0"/>
                </a:lnTo>
                <a:lnTo>
                  <a:pt x="916" y="0"/>
                </a:lnTo>
              </a:path>
            </a:pathLst>
          </a:custGeom>
          <a:solidFill>
            <a:srgbClr val="8FEAFF"/>
          </a:solidFill>
          <a:ln w="14351">
            <a:solidFill>
              <a:srgbClr val="000080"/>
            </a:solidFill>
            <a:round/>
            <a:headEnd/>
            <a:tailEnd/>
          </a:ln>
        </p:spPr>
        <p:txBody>
          <a:bodyPr/>
          <a:lstStyle/>
          <a:p>
            <a:endParaRPr lang="en-US" dirty="0"/>
          </a:p>
        </p:txBody>
      </p:sp>
      <p:sp>
        <p:nvSpPr>
          <p:cNvPr id="49160" name="Freeform 8"/>
          <p:cNvSpPr>
            <a:spLocks/>
          </p:cNvSpPr>
          <p:nvPr/>
        </p:nvSpPr>
        <p:spPr bwMode="auto">
          <a:xfrm>
            <a:off x="1371600" y="2667000"/>
            <a:ext cx="6799262" cy="228600"/>
          </a:xfrm>
          <a:custGeom>
            <a:avLst/>
            <a:gdLst>
              <a:gd name="T0" fmla="*/ 0 w 5961"/>
              <a:gd name="T1" fmla="*/ 2147483647 h 214"/>
              <a:gd name="T2" fmla="*/ 0 w 5961"/>
              <a:gd name="T3" fmla="*/ 2147483647 h 214"/>
              <a:gd name="T4" fmla="*/ 2147483647 w 5961"/>
              <a:gd name="T5" fmla="*/ 2147483647 h 214"/>
              <a:gd name="T6" fmla="*/ 2147483647 w 5961"/>
              <a:gd name="T7" fmla="*/ 2147483647 h 214"/>
              <a:gd name="T8" fmla="*/ 2147483647 w 5961"/>
              <a:gd name="T9" fmla="*/ 2147483647 h 214"/>
              <a:gd name="T10" fmla="*/ 2147483647 w 5961"/>
              <a:gd name="T11" fmla="*/ 0 h 214"/>
              <a:gd name="T12" fmla="*/ 2147483647 w 5961"/>
              <a:gd name="T13" fmla="*/ 2147483647 h 214"/>
              <a:gd name="T14" fmla="*/ 2147483647 w 5961"/>
              <a:gd name="T15" fmla="*/ 2147483647 h 214"/>
              <a:gd name="T16" fmla="*/ 2147483647 w 5961"/>
              <a:gd name="T17" fmla="*/ 2147483647 h 214"/>
              <a:gd name="T18" fmla="*/ 2147483647 w 5961"/>
              <a:gd name="T19" fmla="*/ 2147483647 h 214"/>
              <a:gd name="T20" fmla="*/ 2147483647 w 5961"/>
              <a:gd name="T21" fmla="*/ 2147483647 h 214"/>
              <a:gd name="T22" fmla="*/ 2147483647 w 5961"/>
              <a:gd name="T23" fmla="*/ 2147483647 h 214"/>
              <a:gd name="T24" fmla="*/ 2147483647 w 5961"/>
              <a:gd name="T25" fmla="*/ 2147483647 h 214"/>
              <a:gd name="T26" fmla="*/ 2147483647 w 5961"/>
              <a:gd name="T27" fmla="*/ 2147483647 h 214"/>
              <a:gd name="T28" fmla="*/ 2147483647 w 5961"/>
              <a:gd name="T29" fmla="*/ 2147483647 h 214"/>
              <a:gd name="T30" fmla="*/ 2147483647 w 5961"/>
              <a:gd name="T31" fmla="*/ 2147483647 h 214"/>
              <a:gd name="T32" fmla="*/ 2147483647 w 5961"/>
              <a:gd name="T33" fmla="*/ 2147483647 h 214"/>
              <a:gd name="T34" fmla="*/ 2147483647 w 5961"/>
              <a:gd name="T35" fmla="*/ 2147483647 h 214"/>
              <a:gd name="T36" fmla="*/ 2147483647 w 5961"/>
              <a:gd name="T37" fmla="*/ 2147483647 h 214"/>
              <a:gd name="T38" fmla="*/ 2147483647 w 5961"/>
              <a:gd name="T39" fmla="*/ 2147483647 h 214"/>
              <a:gd name="T40" fmla="*/ 2147483647 w 5961"/>
              <a:gd name="T41" fmla="*/ 2147483647 h 214"/>
              <a:gd name="T42" fmla="*/ 2147483647 w 5961"/>
              <a:gd name="T43" fmla="*/ 2147483647 h 214"/>
              <a:gd name="T44" fmla="*/ 2147483647 w 5961"/>
              <a:gd name="T45" fmla="*/ 2147483647 h 214"/>
              <a:gd name="T46" fmla="*/ 2147483647 w 5961"/>
              <a:gd name="T47" fmla="*/ 2147483647 h 214"/>
              <a:gd name="T48" fmla="*/ 2147483647 w 5961"/>
              <a:gd name="T49" fmla="*/ 2147483647 h 214"/>
              <a:gd name="T50" fmla="*/ 2147483647 w 5961"/>
              <a:gd name="T51" fmla="*/ 2147483647 h 214"/>
              <a:gd name="T52" fmla="*/ 2147483647 w 5961"/>
              <a:gd name="T53" fmla="*/ 2147483647 h 214"/>
              <a:gd name="T54" fmla="*/ 2147483647 w 5961"/>
              <a:gd name="T55" fmla="*/ 2147483647 h 214"/>
              <a:gd name="T56" fmla="*/ 0 w 5961"/>
              <a:gd name="T57" fmla="*/ 2147483647 h 2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61"/>
              <a:gd name="T88" fmla="*/ 0 h 214"/>
              <a:gd name="T89" fmla="*/ 5961 w 5961"/>
              <a:gd name="T90" fmla="*/ 214 h 2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61" h="214">
                <a:moveTo>
                  <a:pt x="0" y="213"/>
                </a:moveTo>
                <a:lnTo>
                  <a:pt x="0" y="95"/>
                </a:lnTo>
                <a:lnTo>
                  <a:pt x="196" y="81"/>
                </a:lnTo>
                <a:lnTo>
                  <a:pt x="368" y="41"/>
                </a:lnTo>
                <a:lnTo>
                  <a:pt x="821" y="74"/>
                </a:lnTo>
                <a:lnTo>
                  <a:pt x="1102" y="0"/>
                </a:lnTo>
                <a:lnTo>
                  <a:pt x="1316" y="42"/>
                </a:lnTo>
                <a:lnTo>
                  <a:pt x="1402" y="54"/>
                </a:lnTo>
                <a:lnTo>
                  <a:pt x="1603" y="83"/>
                </a:lnTo>
                <a:lnTo>
                  <a:pt x="1793" y="69"/>
                </a:lnTo>
                <a:lnTo>
                  <a:pt x="2109" y="141"/>
                </a:lnTo>
                <a:lnTo>
                  <a:pt x="2314" y="89"/>
                </a:lnTo>
                <a:lnTo>
                  <a:pt x="2528" y="141"/>
                </a:lnTo>
                <a:lnTo>
                  <a:pt x="2830" y="46"/>
                </a:lnTo>
                <a:lnTo>
                  <a:pt x="2968" y="126"/>
                </a:lnTo>
                <a:lnTo>
                  <a:pt x="3322" y="72"/>
                </a:lnTo>
                <a:lnTo>
                  <a:pt x="3372" y="150"/>
                </a:lnTo>
                <a:lnTo>
                  <a:pt x="3650" y="57"/>
                </a:lnTo>
                <a:lnTo>
                  <a:pt x="4000" y="107"/>
                </a:lnTo>
                <a:lnTo>
                  <a:pt x="4214" y="53"/>
                </a:lnTo>
                <a:lnTo>
                  <a:pt x="4355" y="53"/>
                </a:lnTo>
                <a:lnTo>
                  <a:pt x="4580" y="95"/>
                </a:lnTo>
                <a:lnTo>
                  <a:pt x="4892" y="28"/>
                </a:lnTo>
                <a:lnTo>
                  <a:pt x="5337" y="104"/>
                </a:lnTo>
                <a:lnTo>
                  <a:pt x="5599" y="80"/>
                </a:lnTo>
                <a:lnTo>
                  <a:pt x="5851" y="100"/>
                </a:lnTo>
                <a:lnTo>
                  <a:pt x="5961" y="87"/>
                </a:lnTo>
                <a:lnTo>
                  <a:pt x="5961" y="214"/>
                </a:lnTo>
                <a:lnTo>
                  <a:pt x="0" y="213"/>
                </a:lnTo>
                <a:close/>
              </a:path>
            </a:pathLst>
          </a:custGeom>
          <a:solidFill>
            <a:srgbClr val="666862"/>
          </a:solidFill>
          <a:ln w="9525">
            <a:noFill/>
            <a:round/>
            <a:headEnd/>
            <a:tailEnd/>
          </a:ln>
        </p:spPr>
        <p:txBody>
          <a:bodyPr/>
          <a:lstStyle/>
          <a:p>
            <a:endParaRPr lang="en-US" dirty="0"/>
          </a:p>
        </p:txBody>
      </p:sp>
      <p:sp>
        <p:nvSpPr>
          <p:cNvPr id="49161" name="Freeform 9"/>
          <p:cNvSpPr>
            <a:spLocks/>
          </p:cNvSpPr>
          <p:nvPr/>
        </p:nvSpPr>
        <p:spPr bwMode="auto">
          <a:xfrm>
            <a:off x="1371600" y="2895600"/>
            <a:ext cx="6799262" cy="541337"/>
          </a:xfrm>
          <a:custGeom>
            <a:avLst/>
            <a:gdLst>
              <a:gd name="T0" fmla="*/ 0 w 5961"/>
              <a:gd name="T1" fmla="*/ 0 h 505"/>
              <a:gd name="T2" fmla="*/ 0 w 5961"/>
              <a:gd name="T3" fmla="*/ 2147483647 h 505"/>
              <a:gd name="T4" fmla="*/ 2147483647 w 5961"/>
              <a:gd name="T5" fmla="*/ 2147483647 h 505"/>
              <a:gd name="T6" fmla="*/ 2147483647 w 5961"/>
              <a:gd name="T7" fmla="*/ 2147483647 h 505"/>
              <a:gd name="T8" fmla="*/ 0 w 5961"/>
              <a:gd name="T9" fmla="*/ 0 h 505"/>
              <a:gd name="T10" fmla="*/ 0 60000 65536"/>
              <a:gd name="T11" fmla="*/ 0 60000 65536"/>
              <a:gd name="T12" fmla="*/ 0 60000 65536"/>
              <a:gd name="T13" fmla="*/ 0 60000 65536"/>
              <a:gd name="T14" fmla="*/ 0 60000 65536"/>
              <a:gd name="T15" fmla="*/ 0 w 5961"/>
              <a:gd name="T16" fmla="*/ 0 h 505"/>
              <a:gd name="T17" fmla="*/ 5961 w 5961"/>
              <a:gd name="T18" fmla="*/ 505 h 505"/>
            </a:gdLst>
            <a:ahLst/>
            <a:cxnLst>
              <a:cxn ang="T10">
                <a:pos x="T0" y="T1"/>
              </a:cxn>
              <a:cxn ang="T11">
                <a:pos x="T2" y="T3"/>
              </a:cxn>
              <a:cxn ang="T12">
                <a:pos x="T4" y="T5"/>
              </a:cxn>
              <a:cxn ang="T13">
                <a:pos x="T6" y="T7"/>
              </a:cxn>
              <a:cxn ang="T14">
                <a:pos x="T8" y="T9"/>
              </a:cxn>
            </a:cxnLst>
            <a:rect l="T15" t="T16" r="T17" b="T18"/>
            <a:pathLst>
              <a:path w="5961" h="505">
                <a:moveTo>
                  <a:pt x="0" y="0"/>
                </a:moveTo>
                <a:lnTo>
                  <a:pt x="0" y="505"/>
                </a:lnTo>
                <a:lnTo>
                  <a:pt x="5961" y="501"/>
                </a:lnTo>
                <a:lnTo>
                  <a:pt x="5961" y="1"/>
                </a:lnTo>
                <a:lnTo>
                  <a:pt x="0" y="0"/>
                </a:lnTo>
                <a:close/>
              </a:path>
            </a:pathLst>
          </a:custGeom>
          <a:solidFill>
            <a:srgbClr val="1618B4"/>
          </a:solidFill>
          <a:ln w="9525">
            <a:noFill/>
            <a:round/>
            <a:headEnd/>
            <a:tailEnd/>
          </a:ln>
        </p:spPr>
        <p:txBody>
          <a:bodyPr/>
          <a:lstStyle/>
          <a:p>
            <a:endParaRPr lang="en-US" dirty="0"/>
          </a:p>
        </p:txBody>
      </p:sp>
      <p:sp>
        <p:nvSpPr>
          <p:cNvPr id="49162" name="Rectangle 10"/>
          <p:cNvSpPr>
            <a:spLocks noChangeArrowheads="1"/>
          </p:cNvSpPr>
          <p:nvPr/>
        </p:nvSpPr>
        <p:spPr bwMode="auto">
          <a:xfrm>
            <a:off x="7146925" y="4154488"/>
            <a:ext cx="1708150" cy="247650"/>
          </a:xfrm>
          <a:prstGeom prst="rect">
            <a:avLst/>
          </a:prstGeom>
          <a:noFill/>
          <a:ln w="9525">
            <a:noFill/>
            <a:miter lim="800000"/>
            <a:headEnd/>
            <a:tailEnd/>
          </a:ln>
        </p:spPr>
        <p:txBody>
          <a:bodyPr/>
          <a:lstStyle/>
          <a:p>
            <a:endParaRPr lang="en-US" dirty="0"/>
          </a:p>
        </p:txBody>
      </p:sp>
      <p:sp>
        <p:nvSpPr>
          <p:cNvPr id="49163" name="Freeform 11"/>
          <p:cNvSpPr>
            <a:spLocks/>
          </p:cNvSpPr>
          <p:nvPr/>
        </p:nvSpPr>
        <p:spPr bwMode="auto">
          <a:xfrm>
            <a:off x="4138613" y="3054350"/>
            <a:ext cx="371475" cy="160338"/>
          </a:xfrm>
          <a:custGeom>
            <a:avLst/>
            <a:gdLst>
              <a:gd name="T0" fmla="*/ 2147483647 w 317"/>
              <a:gd name="T1" fmla="*/ 0 h 151"/>
              <a:gd name="T2" fmla="*/ 2147483647 w 317"/>
              <a:gd name="T3" fmla="*/ 2147483647 h 151"/>
              <a:gd name="T4" fmla="*/ 2147483647 w 317"/>
              <a:gd name="T5" fmla="*/ 2147483647 h 151"/>
              <a:gd name="T6" fmla="*/ 2147483647 w 317"/>
              <a:gd name="T7" fmla="*/ 2147483647 h 151"/>
              <a:gd name="T8" fmla="*/ 0 w 317"/>
              <a:gd name="T9" fmla="*/ 2147483647 h 151"/>
              <a:gd name="T10" fmla="*/ 2147483647 w 317"/>
              <a:gd name="T11" fmla="*/ 2147483647 h 151"/>
              <a:gd name="T12" fmla="*/ 2147483647 w 317"/>
              <a:gd name="T13" fmla="*/ 2147483647 h 151"/>
              <a:gd name="T14" fmla="*/ 2147483647 w 317"/>
              <a:gd name="T15" fmla="*/ 2147483647 h 151"/>
              <a:gd name="T16" fmla="*/ 2147483647 w 317"/>
              <a:gd name="T17" fmla="*/ 2147483647 h 151"/>
              <a:gd name="T18" fmla="*/ 2147483647 w 317"/>
              <a:gd name="T19" fmla="*/ 2147483647 h 151"/>
              <a:gd name="T20" fmla="*/ 2147483647 w 317"/>
              <a:gd name="T21" fmla="*/ 2147483647 h 151"/>
              <a:gd name="T22" fmla="*/ 2147483647 w 317"/>
              <a:gd name="T23" fmla="*/ 2147483647 h 151"/>
              <a:gd name="T24" fmla="*/ 2147483647 w 317"/>
              <a:gd name="T25" fmla="*/ 2147483647 h 151"/>
              <a:gd name="T26" fmla="*/ 2147483647 w 317"/>
              <a:gd name="T27" fmla="*/ 2147483647 h 151"/>
              <a:gd name="T28" fmla="*/ 2147483647 w 317"/>
              <a:gd name="T29" fmla="*/ 2147483647 h 151"/>
              <a:gd name="T30" fmla="*/ 2147483647 w 317"/>
              <a:gd name="T31" fmla="*/ 2147483647 h 151"/>
              <a:gd name="T32" fmla="*/ 2147483647 w 317"/>
              <a:gd name="T33" fmla="*/ 2147483647 h 1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7"/>
              <a:gd name="T52" fmla="*/ 0 h 151"/>
              <a:gd name="T53" fmla="*/ 317 w 317"/>
              <a:gd name="T54" fmla="*/ 151 h 1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7" h="151">
                <a:moveTo>
                  <a:pt x="120" y="0"/>
                </a:moveTo>
                <a:lnTo>
                  <a:pt x="71" y="12"/>
                </a:lnTo>
                <a:lnTo>
                  <a:pt x="41" y="20"/>
                </a:lnTo>
                <a:lnTo>
                  <a:pt x="18" y="31"/>
                </a:lnTo>
                <a:lnTo>
                  <a:pt x="0" y="40"/>
                </a:lnTo>
                <a:lnTo>
                  <a:pt x="5" y="59"/>
                </a:lnTo>
                <a:lnTo>
                  <a:pt x="17" y="80"/>
                </a:lnTo>
                <a:lnTo>
                  <a:pt x="62" y="84"/>
                </a:lnTo>
                <a:lnTo>
                  <a:pt x="111" y="88"/>
                </a:lnTo>
                <a:lnTo>
                  <a:pt x="140" y="92"/>
                </a:lnTo>
                <a:lnTo>
                  <a:pt x="180" y="102"/>
                </a:lnTo>
                <a:lnTo>
                  <a:pt x="214" y="106"/>
                </a:lnTo>
                <a:lnTo>
                  <a:pt x="264" y="112"/>
                </a:lnTo>
                <a:lnTo>
                  <a:pt x="241" y="132"/>
                </a:lnTo>
                <a:lnTo>
                  <a:pt x="223" y="146"/>
                </a:lnTo>
                <a:lnTo>
                  <a:pt x="276" y="151"/>
                </a:lnTo>
                <a:lnTo>
                  <a:pt x="317" y="149"/>
                </a:lnTo>
              </a:path>
            </a:pathLst>
          </a:custGeom>
          <a:noFill/>
          <a:ln w="14288">
            <a:solidFill>
              <a:srgbClr val="FFFFFF"/>
            </a:solidFill>
            <a:round/>
            <a:headEnd/>
            <a:tailEnd/>
          </a:ln>
        </p:spPr>
        <p:txBody>
          <a:bodyPr/>
          <a:lstStyle/>
          <a:p>
            <a:endParaRPr lang="en-US" dirty="0"/>
          </a:p>
        </p:txBody>
      </p:sp>
      <p:sp>
        <p:nvSpPr>
          <p:cNvPr id="49164" name="Freeform 12"/>
          <p:cNvSpPr>
            <a:spLocks/>
          </p:cNvSpPr>
          <p:nvPr/>
        </p:nvSpPr>
        <p:spPr bwMode="auto">
          <a:xfrm>
            <a:off x="4341813" y="3067050"/>
            <a:ext cx="1344612" cy="169863"/>
          </a:xfrm>
          <a:custGeom>
            <a:avLst/>
            <a:gdLst>
              <a:gd name="T0" fmla="*/ 2147483647 w 1149"/>
              <a:gd name="T1" fmla="*/ 0 h 159"/>
              <a:gd name="T2" fmla="*/ 2147483647 w 1149"/>
              <a:gd name="T3" fmla="*/ 2147483647 h 159"/>
              <a:gd name="T4" fmla="*/ 2147483647 w 1149"/>
              <a:gd name="T5" fmla="*/ 2147483647 h 159"/>
              <a:gd name="T6" fmla="*/ 2147483647 w 1149"/>
              <a:gd name="T7" fmla="*/ 2147483647 h 159"/>
              <a:gd name="T8" fmla="*/ 2147483647 w 1149"/>
              <a:gd name="T9" fmla="*/ 2147483647 h 159"/>
              <a:gd name="T10" fmla="*/ 0 w 1149"/>
              <a:gd name="T11" fmla="*/ 2147483647 h 159"/>
              <a:gd name="T12" fmla="*/ 2147483647 w 1149"/>
              <a:gd name="T13" fmla="*/ 2147483647 h 159"/>
              <a:gd name="T14" fmla="*/ 2147483647 w 1149"/>
              <a:gd name="T15" fmla="*/ 2147483647 h 159"/>
              <a:gd name="T16" fmla="*/ 2147483647 w 1149"/>
              <a:gd name="T17" fmla="*/ 2147483647 h 159"/>
              <a:gd name="T18" fmla="*/ 2147483647 w 1149"/>
              <a:gd name="T19" fmla="*/ 2147483647 h 159"/>
              <a:gd name="T20" fmla="*/ 2147483647 w 1149"/>
              <a:gd name="T21" fmla="*/ 2147483647 h 159"/>
              <a:gd name="T22" fmla="*/ 2147483647 w 1149"/>
              <a:gd name="T23" fmla="*/ 2147483647 h 159"/>
              <a:gd name="T24" fmla="*/ 2147483647 w 1149"/>
              <a:gd name="T25" fmla="*/ 2147483647 h 159"/>
              <a:gd name="T26" fmla="*/ 2147483647 w 1149"/>
              <a:gd name="T27" fmla="*/ 2147483647 h 159"/>
              <a:gd name="T28" fmla="*/ 2147483647 w 1149"/>
              <a:gd name="T29" fmla="*/ 2147483647 h 159"/>
              <a:gd name="T30" fmla="*/ 2147483647 w 1149"/>
              <a:gd name="T31" fmla="*/ 2147483647 h 159"/>
              <a:gd name="T32" fmla="*/ 2147483647 w 1149"/>
              <a:gd name="T33" fmla="*/ 2147483647 h 159"/>
              <a:gd name="T34" fmla="*/ 2147483647 w 1149"/>
              <a:gd name="T35" fmla="*/ 2147483647 h 159"/>
              <a:gd name="T36" fmla="*/ 2147483647 w 1149"/>
              <a:gd name="T37" fmla="*/ 2147483647 h 159"/>
              <a:gd name="T38" fmla="*/ 2147483647 w 1149"/>
              <a:gd name="T39" fmla="*/ 2147483647 h 159"/>
              <a:gd name="T40" fmla="*/ 2147483647 w 1149"/>
              <a:gd name="T41" fmla="*/ 2147483647 h 159"/>
              <a:gd name="T42" fmla="*/ 2147483647 w 1149"/>
              <a:gd name="T43" fmla="*/ 2147483647 h 159"/>
              <a:gd name="T44" fmla="*/ 2147483647 w 1149"/>
              <a:gd name="T45" fmla="*/ 2147483647 h 159"/>
              <a:gd name="T46" fmla="*/ 2147483647 w 1149"/>
              <a:gd name="T47" fmla="*/ 2147483647 h 159"/>
              <a:gd name="T48" fmla="*/ 2147483647 w 1149"/>
              <a:gd name="T49" fmla="*/ 2147483647 h 159"/>
              <a:gd name="T50" fmla="*/ 2147483647 w 1149"/>
              <a:gd name="T51" fmla="*/ 2147483647 h 159"/>
              <a:gd name="T52" fmla="*/ 2147483647 w 1149"/>
              <a:gd name="T53" fmla="*/ 2147483647 h 159"/>
              <a:gd name="T54" fmla="*/ 2147483647 w 1149"/>
              <a:gd name="T55" fmla="*/ 2147483647 h 159"/>
              <a:gd name="T56" fmla="*/ 2147483647 w 1149"/>
              <a:gd name="T57" fmla="*/ 2147483647 h 159"/>
              <a:gd name="T58" fmla="*/ 2147483647 w 1149"/>
              <a:gd name="T59" fmla="*/ 2147483647 h 1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49"/>
              <a:gd name="T91" fmla="*/ 0 h 159"/>
              <a:gd name="T92" fmla="*/ 1149 w 1149"/>
              <a:gd name="T93" fmla="*/ 159 h 15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49" h="159">
                <a:moveTo>
                  <a:pt x="160" y="0"/>
                </a:moveTo>
                <a:lnTo>
                  <a:pt x="99" y="1"/>
                </a:lnTo>
                <a:lnTo>
                  <a:pt x="54" y="6"/>
                </a:lnTo>
                <a:lnTo>
                  <a:pt x="23" y="14"/>
                </a:lnTo>
                <a:lnTo>
                  <a:pt x="7" y="25"/>
                </a:lnTo>
                <a:lnTo>
                  <a:pt x="0" y="39"/>
                </a:lnTo>
                <a:lnTo>
                  <a:pt x="7" y="51"/>
                </a:lnTo>
                <a:lnTo>
                  <a:pt x="28" y="57"/>
                </a:lnTo>
                <a:lnTo>
                  <a:pt x="68" y="62"/>
                </a:lnTo>
                <a:lnTo>
                  <a:pt x="93" y="64"/>
                </a:lnTo>
                <a:lnTo>
                  <a:pt x="121" y="63"/>
                </a:lnTo>
                <a:lnTo>
                  <a:pt x="136" y="64"/>
                </a:lnTo>
                <a:lnTo>
                  <a:pt x="143" y="74"/>
                </a:lnTo>
                <a:lnTo>
                  <a:pt x="145" y="84"/>
                </a:lnTo>
                <a:lnTo>
                  <a:pt x="172" y="87"/>
                </a:lnTo>
                <a:lnTo>
                  <a:pt x="244" y="97"/>
                </a:lnTo>
                <a:lnTo>
                  <a:pt x="259" y="93"/>
                </a:lnTo>
                <a:lnTo>
                  <a:pt x="281" y="91"/>
                </a:lnTo>
                <a:lnTo>
                  <a:pt x="307" y="94"/>
                </a:lnTo>
                <a:lnTo>
                  <a:pt x="334" y="98"/>
                </a:lnTo>
                <a:lnTo>
                  <a:pt x="359" y="100"/>
                </a:lnTo>
                <a:lnTo>
                  <a:pt x="357" y="110"/>
                </a:lnTo>
                <a:lnTo>
                  <a:pt x="346" y="122"/>
                </a:lnTo>
                <a:lnTo>
                  <a:pt x="393" y="133"/>
                </a:lnTo>
                <a:lnTo>
                  <a:pt x="517" y="159"/>
                </a:lnTo>
                <a:lnTo>
                  <a:pt x="664" y="155"/>
                </a:lnTo>
                <a:lnTo>
                  <a:pt x="901" y="140"/>
                </a:lnTo>
                <a:lnTo>
                  <a:pt x="940" y="122"/>
                </a:lnTo>
                <a:lnTo>
                  <a:pt x="1040" y="118"/>
                </a:lnTo>
                <a:lnTo>
                  <a:pt x="1149" y="129"/>
                </a:lnTo>
              </a:path>
            </a:pathLst>
          </a:custGeom>
          <a:noFill/>
          <a:ln w="14288">
            <a:solidFill>
              <a:srgbClr val="FFFFFF"/>
            </a:solidFill>
            <a:round/>
            <a:headEnd/>
            <a:tailEnd/>
          </a:ln>
        </p:spPr>
        <p:txBody>
          <a:bodyPr/>
          <a:lstStyle/>
          <a:p>
            <a:endParaRPr lang="en-US" dirty="0"/>
          </a:p>
        </p:txBody>
      </p:sp>
      <p:sp>
        <p:nvSpPr>
          <p:cNvPr id="49165" name="Freeform 13"/>
          <p:cNvSpPr>
            <a:spLocks/>
          </p:cNvSpPr>
          <p:nvPr/>
        </p:nvSpPr>
        <p:spPr bwMode="auto">
          <a:xfrm>
            <a:off x="5384800" y="3197225"/>
            <a:ext cx="933450" cy="55563"/>
          </a:xfrm>
          <a:custGeom>
            <a:avLst/>
            <a:gdLst>
              <a:gd name="T0" fmla="*/ 0 w 798"/>
              <a:gd name="T1" fmla="*/ 2147483647 h 53"/>
              <a:gd name="T2" fmla="*/ 2147483647 w 798"/>
              <a:gd name="T3" fmla="*/ 2147483647 h 53"/>
              <a:gd name="T4" fmla="*/ 2147483647 w 798"/>
              <a:gd name="T5" fmla="*/ 2147483647 h 53"/>
              <a:gd name="T6" fmla="*/ 2147483647 w 798"/>
              <a:gd name="T7" fmla="*/ 2147483647 h 53"/>
              <a:gd name="T8" fmla="*/ 2147483647 w 798"/>
              <a:gd name="T9" fmla="*/ 2147483647 h 53"/>
              <a:gd name="T10" fmla="*/ 2147483647 w 798"/>
              <a:gd name="T11" fmla="*/ 2147483647 h 53"/>
              <a:gd name="T12" fmla="*/ 2147483647 w 798"/>
              <a:gd name="T13" fmla="*/ 2147483647 h 53"/>
              <a:gd name="T14" fmla="*/ 2147483647 w 798"/>
              <a:gd name="T15" fmla="*/ 2147483647 h 53"/>
              <a:gd name="T16" fmla="*/ 2147483647 w 798"/>
              <a:gd name="T17" fmla="*/ 2147483647 h 53"/>
              <a:gd name="T18" fmla="*/ 2147483647 w 798"/>
              <a:gd name="T19" fmla="*/ 2147483647 h 53"/>
              <a:gd name="T20" fmla="*/ 2147483647 w 798"/>
              <a:gd name="T21" fmla="*/ 2147483647 h 53"/>
              <a:gd name="T22" fmla="*/ 2147483647 w 798"/>
              <a:gd name="T23" fmla="*/ 2147483647 h 53"/>
              <a:gd name="T24" fmla="*/ 2147483647 w 798"/>
              <a:gd name="T25" fmla="*/ 2147483647 h 53"/>
              <a:gd name="T26" fmla="*/ 2147483647 w 798"/>
              <a:gd name="T27" fmla="*/ 2147483647 h 53"/>
              <a:gd name="T28" fmla="*/ 2147483647 w 798"/>
              <a:gd name="T29" fmla="*/ 2147483647 h 53"/>
              <a:gd name="T30" fmla="*/ 2147483647 w 798"/>
              <a:gd name="T31" fmla="*/ 2147483647 h 53"/>
              <a:gd name="T32" fmla="*/ 2147483647 w 798"/>
              <a:gd name="T33" fmla="*/ 0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8"/>
              <a:gd name="T52" fmla="*/ 0 h 53"/>
              <a:gd name="T53" fmla="*/ 798 w 798"/>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8" h="53">
                <a:moveTo>
                  <a:pt x="0" y="48"/>
                </a:moveTo>
                <a:lnTo>
                  <a:pt x="28" y="42"/>
                </a:lnTo>
                <a:lnTo>
                  <a:pt x="58" y="37"/>
                </a:lnTo>
                <a:lnTo>
                  <a:pt x="101" y="45"/>
                </a:lnTo>
                <a:lnTo>
                  <a:pt x="153" y="53"/>
                </a:lnTo>
                <a:lnTo>
                  <a:pt x="206" y="48"/>
                </a:lnTo>
                <a:lnTo>
                  <a:pt x="246" y="47"/>
                </a:lnTo>
                <a:lnTo>
                  <a:pt x="269" y="44"/>
                </a:lnTo>
                <a:lnTo>
                  <a:pt x="309" y="39"/>
                </a:lnTo>
                <a:lnTo>
                  <a:pt x="346" y="35"/>
                </a:lnTo>
                <a:lnTo>
                  <a:pt x="406" y="38"/>
                </a:lnTo>
                <a:lnTo>
                  <a:pt x="453" y="41"/>
                </a:lnTo>
                <a:lnTo>
                  <a:pt x="475" y="42"/>
                </a:lnTo>
                <a:lnTo>
                  <a:pt x="545" y="31"/>
                </a:lnTo>
                <a:lnTo>
                  <a:pt x="623" y="19"/>
                </a:lnTo>
                <a:lnTo>
                  <a:pt x="710" y="19"/>
                </a:lnTo>
                <a:lnTo>
                  <a:pt x="798" y="0"/>
                </a:lnTo>
              </a:path>
            </a:pathLst>
          </a:custGeom>
          <a:noFill/>
          <a:ln w="14288">
            <a:solidFill>
              <a:srgbClr val="FFFFFF"/>
            </a:solidFill>
            <a:round/>
            <a:headEnd/>
            <a:tailEnd/>
          </a:ln>
        </p:spPr>
        <p:txBody>
          <a:bodyPr/>
          <a:lstStyle/>
          <a:p>
            <a:endParaRPr lang="en-US" dirty="0"/>
          </a:p>
        </p:txBody>
      </p:sp>
      <p:sp>
        <p:nvSpPr>
          <p:cNvPr id="49166" name="Freeform 14"/>
          <p:cNvSpPr>
            <a:spLocks/>
          </p:cNvSpPr>
          <p:nvPr/>
        </p:nvSpPr>
        <p:spPr bwMode="auto">
          <a:xfrm>
            <a:off x="5786438" y="3059113"/>
            <a:ext cx="661987" cy="138112"/>
          </a:xfrm>
          <a:custGeom>
            <a:avLst/>
            <a:gdLst>
              <a:gd name="T0" fmla="*/ 0 w 565"/>
              <a:gd name="T1" fmla="*/ 2147483647 h 128"/>
              <a:gd name="T2" fmla="*/ 2147483647 w 565"/>
              <a:gd name="T3" fmla="*/ 2147483647 h 128"/>
              <a:gd name="T4" fmla="*/ 2147483647 w 565"/>
              <a:gd name="T5" fmla="*/ 2147483647 h 128"/>
              <a:gd name="T6" fmla="*/ 2147483647 w 565"/>
              <a:gd name="T7" fmla="*/ 2147483647 h 128"/>
              <a:gd name="T8" fmla="*/ 2147483647 w 565"/>
              <a:gd name="T9" fmla="*/ 2147483647 h 128"/>
              <a:gd name="T10" fmla="*/ 2147483647 w 565"/>
              <a:gd name="T11" fmla="*/ 2147483647 h 128"/>
              <a:gd name="T12" fmla="*/ 2147483647 w 565"/>
              <a:gd name="T13" fmla="*/ 2147483647 h 128"/>
              <a:gd name="T14" fmla="*/ 2147483647 w 565"/>
              <a:gd name="T15" fmla="*/ 2147483647 h 128"/>
              <a:gd name="T16" fmla="*/ 2147483647 w 565"/>
              <a:gd name="T17" fmla="*/ 2147483647 h 128"/>
              <a:gd name="T18" fmla="*/ 2147483647 w 565"/>
              <a:gd name="T19" fmla="*/ 2147483647 h 128"/>
              <a:gd name="T20" fmla="*/ 2147483647 w 565"/>
              <a:gd name="T21" fmla="*/ 2147483647 h 128"/>
              <a:gd name="T22" fmla="*/ 2147483647 w 565"/>
              <a:gd name="T23" fmla="*/ 2147483647 h 128"/>
              <a:gd name="T24" fmla="*/ 2147483647 w 565"/>
              <a:gd name="T25" fmla="*/ 2147483647 h 128"/>
              <a:gd name="T26" fmla="*/ 2147483647 w 565"/>
              <a:gd name="T27" fmla="*/ 2147483647 h 128"/>
              <a:gd name="T28" fmla="*/ 2147483647 w 565"/>
              <a:gd name="T29" fmla="*/ 2147483647 h 128"/>
              <a:gd name="T30" fmla="*/ 2147483647 w 565"/>
              <a:gd name="T31" fmla="*/ 2147483647 h 128"/>
              <a:gd name="T32" fmla="*/ 2147483647 w 565"/>
              <a:gd name="T33" fmla="*/ 2147483647 h 128"/>
              <a:gd name="T34" fmla="*/ 2147483647 w 565"/>
              <a:gd name="T35" fmla="*/ 0 h 128"/>
              <a:gd name="T36" fmla="*/ 2147483647 w 565"/>
              <a:gd name="T37" fmla="*/ 0 h 1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5"/>
              <a:gd name="T58" fmla="*/ 0 h 128"/>
              <a:gd name="T59" fmla="*/ 565 w 565"/>
              <a:gd name="T60" fmla="*/ 128 h 1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5" h="128">
                <a:moveTo>
                  <a:pt x="0" y="128"/>
                </a:moveTo>
                <a:lnTo>
                  <a:pt x="66" y="122"/>
                </a:lnTo>
                <a:lnTo>
                  <a:pt x="107" y="120"/>
                </a:lnTo>
                <a:lnTo>
                  <a:pt x="163" y="109"/>
                </a:lnTo>
                <a:lnTo>
                  <a:pt x="247" y="107"/>
                </a:lnTo>
                <a:lnTo>
                  <a:pt x="346" y="98"/>
                </a:lnTo>
                <a:lnTo>
                  <a:pt x="416" y="93"/>
                </a:lnTo>
                <a:lnTo>
                  <a:pt x="464" y="78"/>
                </a:lnTo>
                <a:lnTo>
                  <a:pt x="493" y="73"/>
                </a:lnTo>
                <a:lnTo>
                  <a:pt x="512" y="69"/>
                </a:lnTo>
                <a:lnTo>
                  <a:pt x="556" y="46"/>
                </a:lnTo>
                <a:lnTo>
                  <a:pt x="564" y="36"/>
                </a:lnTo>
                <a:lnTo>
                  <a:pt x="565" y="25"/>
                </a:lnTo>
                <a:lnTo>
                  <a:pt x="559" y="21"/>
                </a:lnTo>
                <a:lnTo>
                  <a:pt x="545" y="14"/>
                </a:lnTo>
                <a:lnTo>
                  <a:pt x="519" y="14"/>
                </a:lnTo>
                <a:lnTo>
                  <a:pt x="490" y="6"/>
                </a:lnTo>
                <a:lnTo>
                  <a:pt x="449" y="0"/>
                </a:lnTo>
                <a:lnTo>
                  <a:pt x="395" y="0"/>
                </a:lnTo>
              </a:path>
            </a:pathLst>
          </a:custGeom>
          <a:noFill/>
          <a:ln w="14288">
            <a:solidFill>
              <a:srgbClr val="FFFFFF"/>
            </a:solidFill>
            <a:round/>
            <a:headEnd/>
            <a:tailEnd/>
          </a:ln>
        </p:spPr>
        <p:txBody>
          <a:bodyPr/>
          <a:lstStyle/>
          <a:p>
            <a:endParaRPr lang="en-US" dirty="0"/>
          </a:p>
        </p:txBody>
      </p:sp>
      <p:sp>
        <p:nvSpPr>
          <p:cNvPr id="49167" name="Freeform 15"/>
          <p:cNvSpPr>
            <a:spLocks/>
          </p:cNvSpPr>
          <p:nvPr/>
        </p:nvSpPr>
        <p:spPr bwMode="auto">
          <a:xfrm>
            <a:off x="6457950" y="3044825"/>
            <a:ext cx="176213" cy="128588"/>
          </a:xfrm>
          <a:custGeom>
            <a:avLst/>
            <a:gdLst>
              <a:gd name="T0" fmla="*/ 2147483647 w 150"/>
              <a:gd name="T1" fmla="*/ 2147483647 h 120"/>
              <a:gd name="T2" fmla="*/ 2147483647 w 150"/>
              <a:gd name="T3" fmla="*/ 2147483647 h 120"/>
              <a:gd name="T4" fmla="*/ 2147483647 w 150"/>
              <a:gd name="T5" fmla="*/ 2147483647 h 120"/>
              <a:gd name="T6" fmla="*/ 2147483647 w 150"/>
              <a:gd name="T7" fmla="*/ 2147483647 h 120"/>
              <a:gd name="T8" fmla="*/ 2147483647 w 150"/>
              <a:gd name="T9" fmla="*/ 2147483647 h 120"/>
              <a:gd name="T10" fmla="*/ 2147483647 w 150"/>
              <a:gd name="T11" fmla="*/ 2147483647 h 120"/>
              <a:gd name="T12" fmla="*/ 2147483647 w 150"/>
              <a:gd name="T13" fmla="*/ 2147483647 h 120"/>
              <a:gd name="T14" fmla="*/ 2147483647 w 150"/>
              <a:gd name="T15" fmla="*/ 2147483647 h 120"/>
              <a:gd name="T16" fmla="*/ 2147483647 w 150"/>
              <a:gd name="T17" fmla="*/ 0 h 120"/>
              <a:gd name="T18" fmla="*/ 0 w 150"/>
              <a:gd name="T19" fmla="*/ 2147483647 h 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120"/>
              <a:gd name="T32" fmla="*/ 150 w 150"/>
              <a:gd name="T33" fmla="*/ 120 h 1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120">
                <a:moveTo>
                  <a:pt x="34" y="120"/>
                </a:moveTo>
                <a:lnTo>
                  <a:pt x="79" y="100"/>
                </a:lnTo>
                <a:lnTo>
                  <a:pt x="123" y="83"/>
                </a:lnTo>
                <a:lnTo>
                  <a:pt x="115" y="72"/>
                </a:lnTo>
                <a:lnTo>
                  <a:pt x="108" y="56"/>
                </a:lnTo>
                <a:lnTo>
                  <a:pt x="126" y="39"/>
                </a:lnTo>
                <a:lnTo>
                  <a:pt x="150" y="26"/>
                </a:lnTo>
                <a:lnTo>
                  <a:pt x="117" y="14"/>
                </a:lnTo>
                <a:lnTo>
                  <a:pt x="75" y="0"/>
                </a:lnTo>
                <a:lnTo>
                  <a:pt x="0" y="5"/>
                </a:lnTo>
              </a:path>
            </a:pathLst>
          </a:custGeom>
          <a:noFill/>
          <a:ln w="14288">
            <a:solidFill>
              <a:srgbClr val="FFFFFF"/>
            </a:solidFill>
            <a:round/>
            <a:headEnd/>
            <a:tailEnd/>
          </a:ln>
        </p:spPr>
        <p:txBody>
          <a:bodyPr/>
          <a:lstStyle/>
          <a:p>
            <a:endParaRPr lang="en-US" dirty="0"/>
          </a:p>
        </p:txBody>
      </p:sp>
      <p:sp>
        <p:nvSpPr>
          <p:cNvPr id="49168" name="Freeform 16"/>
          <p:cNvSpPr>
            <a:spLocks/>
          </p:cNvSpPr>
          <p:nvPr/>
        </p:nvSpPr>
        <p:spPr bwMode="auto">
          <a:xfrm>
            <a:off x="5095875" y="2338388"/>
            <a:ext cx="58738" cy="76200"/>
          </a:xfrm>
          <a:custGeom>
            <a:avLst/>
            <a:gdLst>
              <a:gd name="T0" fmla="*/ 0 w 13"/>
              <a:gd name="T1" fmla="*/ 0 h 72"/>
              <a:gd name="T2" fmla="*/ 2147483647 w 13"/>
              <a:gd name="T3" fmla="*/ 2147483647 h 72"/>
              <a:gd name="T4" fmla="*/ 0 w 13"/>
              <a:gd name="T5" fmla="*/ 0 h 72"/>
              <a:gd name="T6" fmla="*/ 0 60000 65536"/>
              <a:gd name="T7" fmla="*/ 0 60000 65536"/>
              <a:gd name="T8" fmla="*/ 0 60000 65536"/>
              <a:gd name="T9" fmla="*/ 0 w 13"/>
              <a:gd name="T10" fmla="*/ 0 h 72"/>
              <a:gd name="T11" fmla="*/ 13 w 13"/>
              <a:gd name="T12" fmla="*/ 72 h 72"/>
            </a:gdLst>
            <a:ahLst/>
            <a:cxnLst>
              <a:cxn ang="T6">
                <a:pos x="T0" y="T1"/>
              </a:cxn>
              <a:cxn ang="T7">
                <a:pos x="T2" y="T3"/>
              </a:cxn>
              <a:cxn ang="T8">
                <a:pos x="T4" y="T5"/>
              </a:cxn>
            </a:cxnLst>
            <a:rect l="T9" t="T10" r="T11" b="T12"/>
            <a:pathLst>
              <a:path w="13" h="72">
                <a:moveTo>
                  <a:pt x="0" y="0"/>
                </a:moveTo>
                <a:lnTo>
                  <a:pt x="13" y="72"/>
                </a:lnTo>
                <a:lnTo>
                  <a:pt x="0" y="0"/>
                </a:lnTo>
                <a:close/>
              </a:path>
            </a:pathLst>
          </a:custGeom>
          <a:solidFill>
            <a:srgbClr val="F9F9F9"/>
          </a:solidFill>
          <a:ln w="9525">
            <a:noFill/>
            <a:round/>
            <a:headEnd/>
            <a:tailEnd/>
          </a:ln>
        </p:spPr>
        <p:txBody>
          <a:bodyPr/>
          <a:lstStyle/>
          <a:p>
            <a:endParaRPr lang="en-US" dirty="0"/>
          </a:p>
        </p:txBody>
      </p:sp>
      <p:sp>
        <p:nvSpPr>
          <p:cNvPr id="49169" name="Freeform 17"/>
          <p:cNvSpPr>
            <a:spLocks/>
          </p:cNvSpPr>
          <p:nvPr/>
        </p:nvSpPr>
        <p:spPr bwMode="auto">
          <a:xfrm>
            <a:off x="3892550" y="3038475"/>
            <a:ext cx="373063" cy="271463"/>
          </a:xfrm>
          <a:custGeom>
            <a:avLst/>
            <a:gdLst>
              <a:gd name="T0" fmla="*/ 2147483647 w 317"/>
              <a:gd name="T1" fmla="*/ 0 h 254"/>
              <a:gd name="T2" fmla="*/ 2147483647 w 317"/>
              <a:gd name="T3" fmla="*/ 2147483647 h 254"/>
              <a:gd name="T4" fmla="*/ 2147483647 w 317"/>
              <a:gd name="T5" fmla="*/ 2147483647 h 254"/>
              <a:gd name="T6" fmla="*/ 2147483647 w 317"/>
              <a:gd name="T7" fmla="*/ 2147483647 h 254"/>
              <a:gd name="T8" fmla="*/ 0 w 317"/>
              <a:gd name="T9" fmla="*/ 2147483647 h 254"/>
              <a:gd name="T10" fmla="*/ 2147483647 w 317"/>
              <a:gd name="T11" fmla="*/ 2147483647 h 254"/>
              <a:gd name="T12" fmla="*/ 2147483647 w 317"/>
              <a:gd name="T13" fmla="*/ 2147483647 h 254"/>
              <a:gd name="T14" fmla="*/ 2147483647 w 317"/>
              <a:gd name="T15" fmla="*/ 2147483647 h 254"/>
              <a:gd name="T16" fmla="*/ 2147483647 w 317"/>
              <a:gd name="T17" fmla="*/ 2147483647 h 254"/>
              <a:gd name="T18" fmla="*/ 2147483647 w 317"/>
              <a:gd name="T19" fmla="*/ 2147483647 h 254"/>
              <a:gd name="T20" fmla="*/ 2147483647 w 317"/>
              <a:gd name="T21" fmla="*/ 2147483647 h 254"/>
              <a:gd name="T22" fmla="*/ 2147483647 w 317"/>
              <a:gd name="T23" fmla="*/ 2147483647 h 254"/>
              <a:gd name="T24" fmla="*/ 2147483647 w 317"/>
              <a:gd name="T25" fmla="*/ 2147483647 h 254"/>
              <a:gd name="T26" fmla="*/ 2147483647 w 317"/>
              <a:gd name="T27" fmla="*/ 2147483647 h 254"/>
              <a:gd name="T28" fmla="*/ 2147483647 w 317"/>
              <a:gd name="T29" fmla="*/ 2147483647 h 254"/>
              <a:gd name="T30" fmla="*/ 2147483647 w 317"/>
              <a:gd name="T31" fmla="*/ 2147483647 h 254"/>
              <a:gd name="T32" fmla="*/ 2147483647 w 317"/>
              <a:gd name="T33" fmla="*/ 2147483647 h 2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7"/>
              <a:gd name="T52" fmla="*/ 0 h 254"/>
              <a:gd name="T53" fmla="*/ 317 w 317"/>
              <a:gd name="T54" fmla="*/ 254 h 2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7" h="254">
                <a:moveTo>
                  <a:pt x="120" y="0"/>
                </a:moveTo>
                <a:lnTo>
                  <a:pt x="71" y="20"/>
                </a:lnTo>
                <a:lnTo>
                  <a:pt x="41" y="32"/>
                </a:lnTo>
                <a:lnTo>
                  <a:pt x="18" y="51"/>
                </a:lnTo>
                <a:lnTo>
                  <a:pt x="0" y="66"/>
                </a:lnTo>
                <a:lnTo>
                  <a:pt x="5" y="98"/>
                </a:lnTo>
                <a:lnTo>
                  <a:pt x="17" y="134"/>
                </a:lnTo>
                <a:lnTo>
                  <a:pt x="62" y="141"/>
                </a:lnTo>
                <a:lnTo>
                  <a:pt x="111" y="146"/>
                </a:lnTo>
                <a:lnTo>
                  <a:pt x="140" y="155"/>
                </a:lnTo>
                <a:lnTo>
                  <a:pt x="180" y="170"/>
                </a:lnTo>
                <a:lnTo>
                  <a:pt x="214" y="180"/>
                </a:lnTo>
                <a:lnTo>
                  <a:pt x="264" y="187"/>
                </a:lnTo>
                <a:lnTo>
                  <a:pt x="241" y="221"/>
                </a:lnTo>
                <a:lnTo>
                  <a:pt x="223" y="248"/>
                </a:lnTo>
                <a:lnTo>
                  <a:pt x="276" y="254"/>
                </a:lnTo>
                <a:lnTo>
                  <a:pt x="317" y="249"/>
                </a:lnTo>
              </a:path>
            </a:pathLst>
          </a:custGeom>
          <a:noFill/>
          <a:ln w="14288">
            <a:solidFill>
              <a:srgbClr val="FFFFFF"/>
            </a:solidFill>
            <a:round/>
            <a:headEnd/>
            <a:tailEnd/>
          </a:ln>
        </p:spPr>
        <p:txBody>
          <a:bodyPr/>
          <a:lstStyle/>
          <a:p>
            <a:endParaRPr lang="en-US" dirty="0"/>
          </a:p>
        </p:txBody>
      </p:sp>
      <p:sp>
        <p:nvSpPr>
          <p:cNvPr id="49170" name="Freeform 18"/>
          <p:cNvSpPr>
            <a:spLocks/>
          </p:cNvSpPr>
          <p:nvPr/>
        </p:nvSpPr>
        <p:spPr bwMode="auto">
          <a:xfrm>
            <a:off x="6618288" y="2982913"/>
            <a:ext cx="179387" cy="273050"/>
          </a:xfrm>
          <a:custGeom>
            <a:avLst/>
            <a:gdLst>
              <a:gd name="T0" fmla="*/ 2147483647 w 153"/>
              <a:gd name="T1" fmla="*/ 2147483647 h 255"/>
              <a:gd name="T2" fmla="*/ 2147483647 w 153"/>
              <a:gd name="T3" fmla="*/ 2147483647 h 255"/>
              <a:gd name="T4" fmla="*/ 2147483647 w 153"/>
              <a:gd name="T5" fmla="*/ 2147483647 h 255"/>
              <a:gd name="T6" fmla="*/ 2147483647 w 153"/>
              <a:gd name="T7" fmla="*/ 2147483647 h 255"/>
              <a:gd name="T8" fmla="*/ 2147483647 w 153"/>
              <a:gd name="T9" fmla="*/ 2147483647 h 255"/>
              <a:gd name="T10" fmla="*/ 2147483647 w 153"/>
              <a:gd name="T11" fmla="*/ 2147483647 h 255"/>
              <a:gd name="T12" fmla="*/ 2147483647 w 153"/>
              <a:gd name="T13" fmla="*/ 2147483647 h 255"/>
              <a:gd name="T14" fmla="*/ 2147483647 w 153"/>
              <a:gd name="T15" fmla="*/ 2147483647 h 255"/>
              <a:gd name="T16" fmla="*/ 2147483647 w 153"/>
              <a:gd name="T17" fmla="*/ 0 h 255"/>
              <a:gd name="T18" fmla="*/ 0 w 153"/>
              <a:gd name="T19" fmla="*/ 2147483647 h 2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
              <a:gd name="T31" fmla="*/ 0 h 255"/>
              <a:gd name="T32" fmla="*/ 153 w 153"/>
              <a:gd name="T33" fmla="*/ 255 h 2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 h="255">
                <a:moveTo>
                  <a:pt x="35" y="255"/>
                </a:moveTo>
                <a:lnTo>
                  <a:pt x="81" y="211"/>
                </a:lnTo>
                <a:lnTo>
                  <a:pt x="125" y="176"/>
                </a:lnTo>
                <a:lnTo>
                  <a:pt x="116" y="152"/>
                </a:lnTo>
                <a:lnTo>
                  <a:pt x="109" y="118"/>
                </a:lnTo>
                <a:lnTo>
                  <a:pt x="128" y="83"/>
                </a:lnTo>
                <a:lnTo>
                  <a:pt x="153" y="53"/>
                </a:lnTo>
                <a:lnTo>
                  <a:pt x="120" y="30"/>
                </a:lnTo>
                <a:lnTo>
                  <a:pt x="76" y="0"/>
                </a:lnTo>
                <a:lnTo>
                  <a:pt x="0" y="8"/>
                </a:lnTo>
              </a:path>
            </a:pathLst>
          </a:custGeom>
          <a:noFill/>
          <a:ln w="14288">
            <a:solidFill>
              <a:srgbClr val="FFFFFF"/>
            </a:solidFill>
            <a:round/>
            <a:headEnd/>
            <a:tailEnd/>
          </a:ln>
        </p:spPr>
        <p:txBody>
          <a:bodyPr/>
          <a:lstStyle/>
          <a:p>
            <a:endParaRPr lang="en-US" dirty="0"/>
          </a:p>
        </p:txBody>
      </p:sp>
      <p:sp>
        <p:nvSpPr>
          <p:cNvPr id="49171" name="Freeform 19"/>
          <p:cNvSpPr>
            <a:spLocks/>
          </p:cNvSpPr>
          <p:nvPr/>
        </p:nvSpPr>
        <p:spPr bwMode="auto">
          <a:xfrm>
            <a:off x="5276850" y="2381250"/>
            <a:ext cx="1981200" cy="914400"/>
          </a:xfrm>
          <a:custGeom>
            <a:avLst/>
            <a:gdLst>
              <a:gd name="T0" fmla="*/ 2147483647 w 1477"/>
              <a:gd name="T1" fmla="*/ 0 h 662"/>
              <a:gd name="T2" fmla="*/ 2147483647 w 1477"/>
              <a:gd name="T3" fmla="*/ 2147483647 h 662"/>
              <a:gd name="T4" fmla="*/ 2147483647 w 1477"/>
              <a:gd name="T5" fmla="*/ 2147483647 h 662"/>
              <a:gd name="T6" fmla="*/ 2147483647 w 1477"/>
              <a:gd name="T7" fmla="*/ 2147483647 h 662"/>
              <a:gd name="T8" fmla="*/ 2147483647 w 1477"/>
              <a:gd name="T9" fmla="*/ 2147483647 h 662"/>
              <a:gd name="T10" fmla="*/ 2147483647 w 1477"/>
              <a:gd name="T11" fmla="*/ 2147483647 h 662"/>
              <a:gd name="T12" fmla="*/ 2147483647 w 1477"/>
              <a:gd name="T13" fmla="*/ 2147483647 h 662"/>
              <a:gd name="T14" fmla="*/ 2147483647 w 1477"/>
              <a:gd name="T15" fmla="*/ 2147483647 h 662"/>
              <a:gd name="T16" fmla="*/ 2147483647 w 1477"/>
              <a:gd name="T17" fmla="*/ 2147483647 h 662"/>
              <a:gd name="T18" fmla="*/ 2147483647 w 1477"/>
              <a:gd name="T19" fmla="*/ 2147483647 h 662"/>
              <a:gd name="T20" fmla="*/ 2147483647 w 1477"/>
              <a:gd name="T21" fmla="*/ 2147483647 h 662"/>
              <a:gd name="T22" fmla="*/ 2147483647 w 1477"/>
              <a:gd name="T23" fmla="*/ 2147483647 h 662"/>
              <a:gd name="T24" fmla="*/ 0 w 1477"/>
              <a:gd name="T25" fmla="*/ 2147483647 h 662"/>
              <a:gd name="T26" fmla="*/ 0 w 1477"/>
              <a:gd name="T27" fmla="*/ 2147483647 h 662"/>
              <a:gd name="T28" fmla="*/ 2147483647 w 1477"/>
              <a:gd name="T29" fmla="*/ 2147483647 h 662"/>
              <a:gd name="T30" fmla="*/ 2147483647 w 1477"/>
              <a:gd name="T31" fmla="*/ 2147483647 h 662"/>
              <a:gd name="T32" fmla="*/ 2147483647 w 1477"/>
              <a:gd name="T33" fmla="*/ 2147483647 h 662"/>
              <a:gd name="T34" fmla="*/ 2147483647 w 1477"/>
              <a:gd name="T35" fmla="*/ 2147483647 h 662"/>
              <a:gd name="T36" fmla="*/ 2147483647 w 1477"/>
              <a:gd name="T37" fmla="*/ 2147483647 h 662"/>
              <a:gd name="T38" fmla="*/ 2147483647 w 1477"/>
              <a:gd name="T39" fmla="*/ 2147483647 h 662"/>
              <a:gd name="T40" fmla="*/ 2147483647 w 1477"/>
              <a:gd name="T41" fmla="*/ 2147483647 h 662"/>
              <a:gd name="T42" fmla="*/ 2147483647 w 1477"/>
              <a:gd name="T43" fmla="*/ 2147483647 h 662"/>
              <a:gd name="T44" fmla="*/ 2147483647 w 1477"/>
              <a:gd name="T45" fmla="*/ 2147483647 h 662"/>
              <a:gd name="T46" fmla="*/ 2147483647 w 1477"/>
              <a:gd name="T47" fmla="*/ 2147483647 h 662"/>
              <a:gd name="T48" fmla="*/ 2147483647 w 1477"/>
              <a:gd name="T49" fmla="*/ 0 h 662"/>
              <a:gd name="T50" fmla="*/ 2147483647 w 1477"/>
              <a:gd name="T51" fmla="*/ 0 h 6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77"/>
              <a:gd name="T79" fmla="*/ 0 h 662"/>
              <a:gd name="T80" fmla="*/ 1477 w 1477"/>
              <a:gd name="T81" fmla="*/ 662 h 66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77" h="662">
                <a:moveTo>
                  <a:pt x="713" y="0"/>
                </a:moveTo>
                <a:lnTo>
                  <a:pt x="611" y="50"/>
                </a:lnTo>
                <a:lnTo>
                  <a:pt x="560" y="50"/>
                </a:lnTo>
                <a:lnTo>
                  <a:pt x="510" y="102"/>
                </a:lnTo>
                <a:lnTo>
                  <a:pt x="407" y="153"/>
                </a:lnTo>
                <a:lnTo>
                  <a:pt x="407" y="203"/>
                </a:lnTo>
                <a:lnTo>
                  <a:pt x="306" y="255"/>
                </a:lnTo>
                <a:lnTo>
                  <a:pt x="306" y="306"/>
                </a:lnTo>
                <a:lnTo>
                  <a:pt x="204" y="356"/>
                </a:lnTo>
                <a:lnTo>
                  <a:pt x="204" y="408"/>
                </a:lnTo>
                <a:lnTo>
                  <a:pt x="103" y="509"/>
                </a:lnTo>
                <a:lnTo>
                  <a:pt x="51" y="509"/>
                </a:lnTo>
                <a:lnTo>
                  <a:pt x="0" y="560"/>
                </a:lnTo>
                <a:lnTo>
                  <a:pt x="0" y="662"/>
                </a:lnTo>
                <a:lnTo>
                  <a:pt x="1477" y="662"/>
                </a:lnTo>
                <a:lnTo>
                  <a:pt x="1426" y="560"/>
                </a:lnTo>
                <a:lnTo>
                  <a:pt x="1375" y="560"/>
                </a:lnTo>
                <a:lnTo>
                  <a:pt x="1324" y="459"/>
                </a:lnTo>
                <a:lnTo>
                  <a:pt x="1223" y="459"/>
                </a:lnTo>
                <a:lnTo>
                  <a:pt x="1120" y="306"/>
                </a:lnTo>
                <a:lnTo>
                  <a:pt x="1070" y="203"/>
                </a:lnTo>
                <a:lnTo>
                  <a:pt x="967" y="203"/>
                </a:lnTo>
                <a:lnTo>
                  <a:pt x="917" y="102"/>
                </a:lnTo>
                <a:lnTo>
                  <a:pt x="814" y="50"/>
                </a:lnTo>
                <a:lnTo>
                  <a:pt x="814" y="0"/>
                </a:lnTo>
                <a:lnTo>
                  <a:pt x="713" y="0"/>
                </a:lnTo>
                <a:close/>
              </a:path>
            </a:pathLst>
          </a:custGeom>
          <a:solidFill>
            <a:srgbClr val="8FEAFF"/>
          </a:solidFill>
          <a:ln w="9525">
            <a:noFill/>
            <a:round/>
            <a:headEnd/>
            <a:tailEnd/>
          </a:ln>
        </p:spPr>
        <p:txBody>
          <a:bodyPr/>
          <a:lstStyle/>
          <a:p>
            <a:endParaRPr lang="en-US" dirty="0"/>
          </a:p>
        </p:txBody>
      </p:sp>
      <p:sp>
        <p:nvSpPr>
          <p:cNvPr id="49172" name="Freeform 20"/>
          <p:cNvSpPr>
            <a:spLocks/>
          </p:cNvSpPr>
          <p:nvPr/>
        </p:nvSpPr>
        <p:spPr bwMode="auto">
          <a:xfrm>
            <a:off x="5276850" y="2381250"/>
            <a:ext cx="1905000" cy="914400"/>
          </a:xfrm>
          <a:custGeom>
            <a:avLst/>
            <a:gdLst>
              <a:gd name="T0" fmla="*/ 2147483647 w 1477"/>
              <a:gd name="T1" fmla="*/ 0 h 662"/>
              <a:gd name="T2" fmla="*/ 2147483647 w 1477"/>
              <a:gd name="T3" fmla="*/ 2147483647 h 662"/>
              <a:gd name="T4" fmla="*/ 2147483647 w 1477"/>
              <a:gd name="T5" fmla="*/ 2147483647 h 662"/>
              <a:gd name="T6" fmla="*/ 2147483647 w 1477"/>
              <a:gd name="T7" fmla="*/ 2147483647 h 662"/>
              <a:gd name="T8" fmla="*/ 2147483647 w 1477"/>
              <a:gd name="T9" fmla="*/ 2147483647 h 662"/>
              <a:gd name="T10" fmla="*/ 2147483647 w 1477"/>
              <a:gd name="T11" fmla="*/ 2147483647 h 662"/>
              <a:gd name="T12" fmla="*/ 2147483647 w 1477"/>
              <a:gd name="T13" fmla="*/ 2147483647 h 662"/>
              <a:gd name="T14" fmla="*/ 2147483647 w 1477"/>
              <a:gd name="T15" fmla="*/ 2147483647 h 662"/>
              <a:gd name="T16" fmla="*/ 2147483647 w 1477"/>
              <a:gd name="T17" fmla="*/ 2147483647 h 662"/>
              <a:gd name="T18" fmla="*/ 2147483647 w 1477"/>
              <a:gd name="T19" fmla="*/ 2147483647 h 662"/>
              <a:gd name="T20" fmla="*/ 2147483647 w 1477"/>
              <a:gd name="T21" fmla="*/ 2147483647 h 662"/>
              <a:gd name="T22" fmla="*/ 2147483647 w 1477"/>
              <a:gd name="T23" fmla="*/ 2147483647 h 662"/>
              <a:gd name="T24" fmla="*/ 0 w 1477"/>
              <a:gd name="T25" fmla="*/ 2147483647 h 662"/>
              <a:gd name="T26" fmla="*/ 0 w 1477"/>
              <a:gd name="T27" fmla="*/ 2147483647 h 662"/>
              <a:gd name="T28" fmla="*/ 2147483647 w 1477"/>
              <a:gd name="T29" fmla="*/ 2147483647 h 662"/>
              <a:gd name="T30" fmla="*/ 2147483647 w 1477"/>
              <a:gd name="T31" fmla="*/ 2147483647 h 662"/>
              <a:gd name="T32" fmla="*/ 2147483647 w 1477"/>
              <a:gd name="T33" fmla="*/ 2147483647 h 662"/>
              <a:gd name="T34" fmla="*/ 2147483647 w 1477"/>
              <a:gd name="T35" fmla="*/ 2147483647 h 662"/>
              <a:gd name="T36" fmla="*/ 2147483647 w 1477"/>
              <a:gd name="T37" fmla="*/ 2147483647 h 662"/>
              <a:gd name="T38" fmla="*/ 2147483647 w 1477"/>
              <a:gd name="T39" fmla="*/ 2147483647 h 662"/>
              <a:gd name="T40" fmla="*/ 2147483647 w 1477"/>
              <a:gd name="T41" fmla="*/ 2147483647 h 662"/>
              <a:gd name="T42" fmla="*/ 2147483647 w 1477"/>
              <a:gd name="T43" fmla="*/ 2147483647 h 662"/>
              <a:gd name="T44" fmla="*/ 2147483647 w 1477"/>
              <a:gd name="T45" fmla="*/ 2147483647 h 662"/>
              <a:gd name="T46" fmla="*/ 2147483647 w 1477"/>
              <a:gd name="T47" fmla="*/ 2147483647 h 662"/>
              <a:gd name="T48" fmla="*/ 2147483647 w 1477"/>
              <a:gd name="T49" fmla="*/ 0 h 662"/>
              <a:gd name="T50" fmla="*/ 2147483647 w 1477"/>
              <a:gd name="T51" fmla="*/ 0 h 6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77"/>
              <a:gd name="T79" fmla="*/ 0 h 662"/>
              <a:gd name="T80" fmla="*/ 1477 w 1477"/>
              <a:gd name="T81" fmla="*/ 662 h 66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77" h="662">
                <a:moveTo>
                  <a:pt x="713" y="0"/>
                </a:moveTo>
                <a:lnTo>
                  <a:pt x="611" y="50"/>
                </a:lnTo>
                <a:lnTo>
                  <a:pt x="560" y="50"/>
                </a:lnTo>
                <a:lnTo>
                  <a:pt x="510" y="102"/>
                </a:lnTo>
                <a:lnTo>
                  <a:pt x="407" y="153"/>
                </a:lnTo>
                <a:lnTo>
                  <a:pt x="407" y="203"/>
                </a:lnTo>
                <a:lnTo>
                  <a:pt x="306" y="255"/>
                </a:lnTo>
                <a:lnTo>
                  <a:pt x="306" y="306"/>
                </a:lnTo>
                <a:lnTo>
                  <a:pt x="204" y="356"/>
                </a:lnTo>
                <a:lnTo>
                  <a:pt x="204" y="408"/>
                </a:lnTo>
                <a:lnTo>
                  <a:pt x="103" y="509"/>
                </a:lnTo>
                <a:lnTo>
                  <a:pt x="51" y="509"/>
                </a:lnTo>
                <a:lnTo>
                  <a:pt x="0" y="560"/>
                </a:lnTo>
                <a:lnTo>
                  <a:pt x="0" y="662"/>
                </a:lnTo>
                <a:lnTo>
                  <a:pt x="1477" y="662"/>
                </a:lnTo>
                <a:lnTo>
                  <a:pt x="1426" y="560"/>
                </a:lnTo>
                <a:lnTo>
                  <a:pt x="1375" y="560"/>
                </a:lnTo>
                <a:lnTo>
                  <a:pt x="1324" y="459"/>
                </a:lnTo>
                <a:lnTo>
                  <a:pt x="1223" y="459"/>
                </a:lnTo>
                <a:lnTo>
                  <a:pt x="1120" y="306"/>
                </a:lnTo>
                <a:lnTo>
                  <a:pt x="1070" y="203"/>
                </a:lnTo>
                <a:lnTo>
                  <a:pt x="967" y="203"/>
                </a:lnTo>
                <a:lnTo>
                  <a:pt x="917" y="102"/>
                </a:lnTo>
                <a:lnTo>
                  <a:pt x="814" y="50"/>
                </a:lnTo>
                <a:lnTo>
                  <a:pt x="814" y="0"/>
                </a:lnTo>
                <a:lnTo>
                  <a:pt x="713" y="0"/>
                </a:lnTo>
              </a:path>
            </a:pathLst>
          </a:custGeom>
          <a:noFill/>
          <a:ln w="14288">
            <a:solidFill>
              <a:srgbClr val="0000FF"/>
            </a:solidFill>
            <a:round/>
            <a:headEnd/>
            <a:tailEnd/>
          </a:ln>
        </p:spPr>
        <p:txBody>
          <a:bodyPr/>
          <a:lstStyle/>
          <a:p>
            <a:endParaRPr lang="en-US" dirty="0"/>
          </a:p>
        </p:txBody>
      </p:sp>
      <p:sp>
        <p:nvSpPr>
          <p:cNvPr id="49173" name="Rectangle 21"/>
          <p:cNvSpPr>
            <a:spLocks noChangeArrowheads="1"/>
          </p:cNvSpPr>
          <p:nvPr/>
        </p:nvSpPr>
        <p:spPr bwMode="auto">
          <a:xfrm>
            <a:off x="3484563" y="2524125"/>
            <a:ext cx="1308100" cy="247650"/>
          </a:xfrm>
          <a:prstGeom prst="rect">
            <a:avLst/>
          </a:prstGeom>
          <a:noFill/>
          <a:ln w="9525">
            <a:noFill/>
            <a:miter lim="800000"/>
            <a:headEnd/>
            <a:tailEnd/>
          </a:ln>
        </p:spPr>
        <p:txBody>
          <a:bodyPr/>
          <a:lstStyle/>
          <a:p>
            <a:endParaRPr lang="en-US" dirty="0"/>
          </a:p>
        </p:txBody>
      </p:sp>
      <p:sp>
        <p:nvSpPr>
          <p:cNvPr id="49174" name="Rectangle 22"/>
          <p:cNvSpPr>
            <a:spLocks noChangeArrowheads="1"/>
          </p:cNvSpPr>
          <p:nvPr/>
        </p:nvSpPr>
        <p:spPr bwMode="auto">
          <a:xfrm>
            <a:off x="5822950" y="2305050"/>
            <a:ext cx="704850" cy="247650"/>
          </a:xfrm>
          <a:prstGeom prst="rect">
            <a:avLst/>
          </a:prstGeom>
          <a:noFill/>
          <a:ln w="9525">
            <a:noFill/>
            <a:miter lim="800000"/>
            <a:headEnd/>
            <a:tailEnd/>
          </a:ln>
        </p:spPr>
        <p:txBody>
          <a:bodyPr/>
          <a:lstStyle/>
          <a:p>
            <a:endParaRPr lang="en-US" dirty="0"/>
          </a:p>
        </p:txBody>
      </p:sp>
      <p:sp>
        <p:nvSpPr>
          <p:cNvPr id="49175" name="Rectangle 23"/>
          <p:cNvSpPr>
            <a:spLocks noChangeArrowheads="1"/>
          </p:cNvSpPr>
          <p:nvPr/>
        </p:nvSpPr>
        <p:spPr bwMode="auto">
          <a:xfrm>
            <a:off x="2482850" y="4841875"/>
            <a:ext cx="1049338" cy="246063"/>
          </a:xfrm>
          <a:prstGeom prst="rect">
            <a:avLst/>
          </a:prstGeom>
          <a:noFill/>
          <a:ln w="9525">
            <a:noFill/>
            <a:miter lim="800000"/>
            <a:headEnd/>
            <a:tailEnd/>
          </a:ln>
        </p:spPr>
        <p:txBody>
          <a:bodyPr/>
          <a:lstStyle/>
          <a:p>
            <a:endParaRPr lang="en-US" dirty="0"/>
          </a:p>
        </p:txBody>
      </p:sp>
      <p:sp>
        <p:nvSpPr>
          <p:cNvPr id="49176" name="Rectangle 24"/>
          <p:cNvSpPr>
            <a:spLocks noChangeArrowheads="1"/>
          </p:cNvSpPr>
          <p:nvPr/>
        </p:nvSpPr>
        <p:spPr bwMode="auto">
          <a:xfrm>
            <a:off x="6788150" y="3484563"/>
            <a:ext cx="930275" cy="246062"/>
          </a:xfrm>
          <a:prstGeom prst="rect">
            <a:avLst/>
          </a:prstGeom>
          <a:noFill/>
          <a:ln w="9525">
            <a:noFill/>
            <a:miter lim="800000"/>
            <a:headEnd/>
            <a:tailEnd/>
          </a:ln>
        </p:spPr>
        <p:txBody>
          <a:bodyPr/>
          <a:lstStyle/>
          <a:p>
            <a:endParaRPr lang="en-US" dirty="0"/>
          </a:p>
        </p:txBody>
      </p:sp>
      <p:sp>
        <p:nvSpPr>
          <p:cNvPr id="103449" name="Rectangle 25"/>
          <p:cNvSpPr>
            <a:spLocks noChangeArrowheads="1"/>
          </p:cNvSpPr>
          <p:nvPr/>
        </p:nvSpPr>
        <p:spPr bwMode="auto">
          <a:xfrm>
            <a:off x="1371600" y="3525838"/>
            <a:ext cx="2667397" cy="1846659"/>
          </a:xfrm>
          <a:prstGeom prst="rect">
            <a:avLst/>
          </a:prstGeom>
          <a:noFill/>
          <a:ln w="9525">
            <a:noFill/>
            <a:miter lim="800000"/>
            <a:headEnd/>
            <a:tailEnd/>
          </a:ln>
          <a:effectLst>
            <a:outerShdw dist="35921" dir="2700000" algn="ctr" rotWithShape="0">
              <a:srgbClr val="FFFFCC"/>
            </a:outerShdw>
          </a:effectLst>
        </p:spPr>
        <p:txBody>
          <a:bodyPr wrap="none" lIns="0" tIns="0" rIns="0" bIns="0">
            <a:spAutoFit/>
          </a:bodyPr>
          <a:lstStyle/>
          <a:p>
            <a:pPr defTabSz="820738" eaLnBrk="0" hangingPunct="0">
              <a:defRPr/>
            </a:pPr>
            <a:r>
              <a:rPr lang="en-US" sz="2000" b="1" dirty="0">
                <a:ea typeface="+mn-ea"/>
                <a:cs typeface="Times New Roman" pitchFamily="18" charset="0"/>
              </a:rPr>
              <a:t>Indirect</a:t>
            </a:r>
            <a:r>
              <a:rPr lang="en-US" sz="2000" b="1" dirty="0" smtClean="0">
                <a:ea typeface="+mn-ea"/>
                <a:cs typeface="Times New Roman" pitchFamily="18" charset="0"/>
              </a:rPr>
              <a:t> Medical Costs</a:t>
            </a:r>
            <a:endParaRPr lang="en-US" sz="2000" b="1" dirty="0">
              <a:ea typeface="+mn-ea"/>
              <a:cs typeface="Times New Roman" pitchFamily="18" charset="0"/>
            </a:endParaRPr>
          </a:p>
          <a:p>
            <a:pPr defTabSz="820738" eaLnBrk="0" hangingPunct="0">
              <a:buClr>
                <a:srgbClr val="FF5521"/>
              </a:buClr>
              <a:buFontTx/>
              <a:buChar char="•"/>
              <a:defRPr/>
            </a:pPr>
            <a:r>
              <a:rPr lang="en-US" sz="2000" dirty="0">
                <a:ea typeface="+mn-ea"/>
                <a:cs typeface="Times New Roman" pitchFamily="18" charset="0"/>
              </a:rPr>
              <a:t> </a:t>
            </a:r>
            <a:r>
              <a:rPr lang="en-US" sz="2000" dirty="0" smtClean="0">
                <a:cs typeface="Times New Roman" pitchFamily="18" charset="0"/>
              </a:rPr>
              <a:t>Missed Work</a:t>
            </a:r>
          </a:p>
          <a:p>
            <a:pPr defTabSz="820738" eaLnBrk="0" hangingPunct="0">
              <a:buClr>
                <a:srgbClr val="FF5521"/>
              </a:buClr>
              <a:buFontTx/>
              <a:buChar char="•"/>
              <a:defRPr/>
            </a:pPr>
            <a:r>
              <a:rPr lang="en-US" sz="2000" dirty="0" smtClean="0">
                <a:ea typeface="+mn-ea"/>
                <a:cs typeface="Times New Roman" pitchFamily="18" charset="0"/>
              </a:rPr>
              <a:t> </a:t>
            </a:r>
            <a:r>
              <a:rPr lang="en-US" sz="2000" dirty="0" err="1" smtClean="0">
                <a:ea typeface="+mn-ea"/>
                <a:cs typeface="Times New Roman" pitchFamily="18" charset="0"/>
              </a:rPr>
              <a:t>Presenteeism</a:t>
            </a:r>
            <a:endParaRPr lang="en-US" sz="2000" dirty="0">
              <a:ea typeface="+mn-ea"/>
              <a:cs typeface="Times New Roman" pitchFamily="18" charset="0"/>
            </a:endParaRPr>
          </a:p>
          <a:p>
            <a:pPr defTabSz="820738" eaLnBrk="0" hangingPunct="0">
              <a:buClr>
                <a:srgbClr val="FF5521"/>
              </a:buClr>
              <a:buFontTx/>
              <a:buChar char="•"/>
              <a:defRPr/>
            </a:pPr>
            <a:r>
              <a:rPr lang="en-US" sz="2000" dirty="0">
                <a:ea typeface="+mn-ea"/>
                <a:cs typeface="Times New Roman" pitchFamily="18" charset="0"/>
              </a:rPr>
              <a:t> </a:t>
            </a:r>
            <a:r>
              <a:rPr lang="en-US" sz="2000" dirty="0" smtClean="0">
                <a:ea typeface="+mn-ea"/>
                <a:cs typeface="Times New Roman" pitchFamily="18" charset="0"/>
              </a:rPr>
              <a:t>Short-term </a:t>
            </a:r>
            <a:r>
              <a:rPr lang="en-US" sz="2000" dirty="0">
                <a:ea typeface="+mn-ea"/>
                <a:cs typeface="Times New Roman" pitchFamily="18" charset="0"/>
              </a:rPr>
              <a:t>Disability</a:t>
            </a:r>
          </a:p>
          <a:p>
            <a:pPr defTabSz="820738" eaLnBrk="0" hangingPunct="0">
              <a:buClr>
                <a:srgbClr val="FF5521"/>
              </a:buClr>
              <a:buFontTx/>
              <a:buChar char="•"/>
              <a:defRPr/>
            </a:pPr>
            <a:r>
              <a:rPr lang="en-US" sz="2000" dirty="0">
                <a:ea typeface="+mn-ea"/>
                <a:cs typeface="Times New Roman" pitchFamily="18" charset="0"/>
              </a:rPr>
              <a:t> </a:t>
            </a:r>
            <a:r>
              <a:rPr lang="en-US" sz="2000" dirty="0" smtClean="0">
                <a:ea typeface="+mn-ea"/>
                <a:cs typeface="Times New Roman" pitchFamily="18" charset="0"/>
              </a:rPr>
              <a:t>Long-term </a:t>
            </a:r>
            <a:r>
              <a:rPr lang="en-US" sz="2000" dirty="0">
                <a:ea typeface="+mn-ea"/>
                <a:cs typeface="Times New Roman" pitchFamily="18" charset="0"/>
              </a:rPr>
              <a:t>Disability</a:t>
            </a:r>
            <a:endParaRPr lang="en-US" sz="2000" dirty="0" smtClean="0">
              <a:ea typeface="+mn-ea"/>
              <a:cs typeface="Times New Roman" pitchFamily="18" charset="0"/>
            </a:endParaRPr>
          </a:p>
          <a:p>
            <a:pPr defTabSz="820738" eaLnBrk="0" hangingPunct="0">
              <a:buClr>
                <a:srgbClr val="FF5521"/>
              </a:buClr>
              <a:buFontTx/>
              <a:buChar char="•"/>
              <a:defRPr/>
            </a:pPr>
            <a:r>
              <a:rPr lang="en-US" sz="2000" dirty="0" smtClean="0">
                <a:ea typeface="+mn-ea"/>
                <a:cs typeface="Times New Roman" pitchFamily="18" charset="0"/>
              </a:rPr>
              <a:t> Workers’ </a:t>
            </a:r>
            <a:r>
              <a:rPr lang="en-US" sz="2000" dirty="0">
                <a:ea typeface="+mn-ea"/>
                <a:cs typeface="Times New Roman" pitchFamily="18" charset="0"/>
              </a:rPr>
              <a:t>Compensation</a:t>
            </a:r>
          </a:p>
        </p:txBody>
      </p:sp>
      <p:sp>
        <p:nvSpPr>
          <p:cNvPr id="49178" name="Rectangle 26"/>
          <p:cNvSpPr>
            <a:spLocks noChangeArrowheads="1"/>
          </p:cNvSpPr>
          <p:nvPr/>
        </p:nvSpPr>
        <p:spPr bwMode="auto">
          <a:xfrm>
            <a:off x="3741738" y="4106863"/>
            <a:ext cx="1620837" cy="541337"/>
          </a:xfrm>
          <a:prstGeom prst="rect">
            <a:avLst/>
          </a:prstGeom>
          <a:noFill/>
          <a:ln w="9525">
            <a:noFill/>
            <a:miter lim="800000"/>
            <a:headEnd/>
            <a:tailEnd/>
          </a:ln>
        </p:spPr>
        <p:txBody>
          <a:bodyPr/>
          <a:lstStyle/>
          <a:p>
            <a:endParaRPr lang="en-US" dirty="0"/>
          </a:p>
        </p:txBody>
      </p:sp>
      <p:sp>
        <p:nvSpPr>
          <p:cNvPr id="49179" name="Rectangle 27"/>
          <p:cNvSpPr>
            <a:spLocks noChangeArrowheads="1"/>
          </p:cNvSpPr>
          <p:nvPr/>
        </p:nvSpPr>
        <p:spPr bwMode="auto">
          <a:xfrm>
            <a:off x="5385570" y="4133851"/>
            <a:ext cx="1406573" cy="954107"/>
          </a:xfrm>
          <a:prstGeom prst="rect">
            <a:avLst/>
          </a:prstGeom>
          <a:noFill/>
          <a:ln w="9525">
            <a:noFill/>
            <a:miter lim="800000"/>
            <a:headEnd/>
            <a:tailEnd/>
          </a:ln>
        </p:spPr>
        <p:txBody>
          <a:bodyPr wrap="square" lIns="0" tIns="0" rIns="0" bIns="0">
            <a:spAutoFit/>
          </a:bodyPr>
          <a:lstStyle/>
          <a:p>
            <a:pPr algn="ctr" defTabSz="820738" eaLnBrk="0" hangingPunct="0"/>
            <a:r>
              <a:rPr lang="en-US" sz="2000" b="1" dirty="0">
                <a:latin typeface="+mj-lt"/>
                <a:cs typeface="Palatino"/>
              </a:rPr>
              <a:t>Non-</a:t>
            </a:r>
            <a:r>
              <a:rPr lang="en-US" sz="2000" b="1" dirty="0" smtClean="0">
                <a:latin typeface="+mj-lt"/>
                <a:cs typeface="Palatino"/>
              </a:rPr>
              <a:t>Visible </a:t>
            </a:r>
          </a:p>
          <a:p>
            <a:pPr algn="ctr" defTabSz="820738" eaLnBrk="0" hangingPunct="0"/>
            <a:r>
              <a:rPr lang="en-US" sz="2000" b="1" dirty="0" smtClean="0">
                <a:latin typeface="+mj-lt"/>
                <a:cs typeface="Palatino"/>
              </a:rPr>
              <a:t>Costs</a:t>
            </a:r>
          </a:p>
          <a:p>
            <a:pPr algn="ctr" defTabSz="820738" eaLnBrk="0" hangingPunct="0"/>
            <a:endParaRPr lang="en-US" sz="2200" b="1" dirty="0">
              <a:latin typeface="Times New Roman" pitchFamily="35" charset="0"/>
              <a:cs typeface="Times New Roman" pitchFamily="35" charset="0"/>
            </a:endParaRPr>
          </a:p>
        </p:txBody>
      </p:sp>
      <p:sp>
        <p:nvSpPr>
          <p:cNvPr id="49181" name="Rectangle 29"/>
          <p:cNvSpPr>
            <a:spLocks noChangeArrowheads="1"/>
          </p:cNvSpPr>
          <p:nvPr/>
        </p:nvSpPr>
        <p:spPr bwMode="auto">
          <a:xfrm>
            <a:off x="4643438" y="2659063"/>
            <a:ext cx="1612900" cy="449262"/>
          </a:xfrm>
          <a:prstGeom prst="rect">
            <a:avLst/>
          </a:prstGeom>
          <a:noFill/>
          <a:ln w="9525">
            <a:noFill/>
            <a:miter lim="800000"/>
            <a:headEnd/>
            <a:tailEnd/>
          </a:ln>
        </p:spPr>
        <p:txBody>
          <a:bodyPr/>
          <a:lstStyle/>
          <a:p>
            <a:endParaRPr lang="en-US" dirty="0"/>
          </a:p>
        </p:txBody>
      </p:sp>
      <p:sp>
        <p:nvSpPr>
          <p:cNvPr id="49182" name="Rectangle 30"/>
          <p:cNvSpPr>
            <a:spLocks noChangeArrowheads="1"/>
          </p:cNvSpPr>
          <p:nvPr/>
        </p:nvSpPr>
        <p:spPr bwMode="auto">
          <a:xfrm>
            <a:off x="5829789" y="2609850"/>
            <a:ext cx="718158" cy="307777"/>
          </a:xfrm>
          <a:prstGeom prst="rect">
            <a:avLst/>
          </a:prstGeom>
          <a:noFill/>
          <a:ln w="9525">
            <a:noFill/>
            <a:miter lim="800000"/>
            <a:headEnd/>
            <a:tailEnd/>
          </a:ln>
        </p:spPr>
        <p:txBody>
          <a:bodyPr wrap="none" lIns="0" tIns="0" rIns="0" bIns="0">
            <a:spAutoFit/>
          </a:bodyPr>
          <a:lstStyle/>
          <a:p>
            <a:pPr algn="ctr" defTabSz="820738" eaLnBrk="0" hangingPunct="0"/>
            <a:r>
              <a:rPr lang="en-US" sz="2000" b="1" dirty="0">
                <a:latin typeface="+mj-lt"/>
                <a:cs typeface="Palatino"/>
              </a:rPr>
              <a:t>Visible</a:t>
            </a:r>
          </a:p>
        </p:txBody>
      </p:sp>
      <p:sp>
        <p:nvSpPr>
          <p:cNvPr id="49183" name="Rectangle 31"/>
          <p:cNvSpPr>
            <a:spLocks noChangeArrowheads="1"/>
          </p:cNvSpPr>
          <p:nvPr/>
        </p:nvSpPr>
        <p:spPr bwMode="auto">
          <a:xfrm>
            <a:off x="5810250" y="2838450"/>
            <a:ext cx="762000" cy="307777"/>
          </a:xfrm>
          <a:prstGeom prst="rect">
            <a:avLst/>
          </a:prstGeom>
          <a:noFill/>
          <a:ln w="9525">
            <a:noFill/>
            <a:miter lim="800000"/>
            <a:headEnd/>
            <a:tailEnd/>
          </a:ln>
        </p:spPr>
        <p:txBody>
          <a:bodyPr lIns="0" tIns="0" rIns="0" bIns="0">
            <a:spAutoFit/>
          </a:bodyPr>
          <a:lstStyle/>
          <a:p>
            <a:pPr algn="ctr" defTabSz="820738" eaLnBrk="0" hangingPunct="0"/>
            <a:r>
              <a:rPr lang="en-US" sz="2000" b="1" dirty="0">
                <a:latin typeface="+mj-lt"/>
                <a:cs typeface="Palatino"/>
              </a:rPr>
              <a:t>Costs</a:t>
            </a:r>
          </a:p>
        </p:txBody>
      </p:sp>
      <p:sp>
        <p:nvSpPr>
          <p:cNvPr id="49184" name="Rectangle 32"/>
          <p:cNvSpPr>
            <a:spLocks noChangeArrowheads="1"/>
          </p:cNvSpPr>
          <p:nvPr/>
        </p:nvSpPr>
        <p:spPr bwMode="auto">
          <a:xfrm>
            <a:off x="6272213" y="2501900"/>
            <a:ext cx="630237" cy="247650"/>
          </a:xfrm>
          <a:prstGeom prst="rect">
            <a:avLst/>
          </a:prstGeom>
          <a:noFill/>
          <a:ln w="9525">
            <a:noFill/>
            <a:miter lim="800000"/>
            <a:headEnd/>
            <a:tailEnd/>
          </a:ln>
        </p:spPr>
        <p:txBody>
          <a:bodyPr/>
          <a:lstStyle/>
          <a:p>
            <a:endParaRPr lang="en-US" dirty="0"/>
          </a:p>
        </p:txBody>
      </p:sp>
      <p:sp>
        <p:nvSpPr>
          <p:cNvPr id="49185" name="Rectangle 33"/>
          <p:cNvSpPr>
            <a:spLocks noChangeArrowheads="1"/>
          </p:cNvSpPr>
          <p:nvPr/>
        </p:nvSpPr>
        <p:spPr bwMode="auto">
          <a:xfrm>
            <a:off x="6970713" y="3790950"/>
            <a:ext cx="1254125" cy="247650"/>
          </a:xfrm>
          <a:prstGeom prst="rect">
            <a:avLst/>
          </a:prstGeom>
          <a:noFill/>
          <a:ln w="9525">
            <a:noFill/>
            <a:miter lim="800000"/>
            <a:headEnd/>
            <a:tailEnd/>
          </a:ln>
        </p:spPr>
        <p:txBody>
          <a:bodyPr/>
          <a:lstStyle/>
          <a:p>
            <a:endParaRPr lang="en-US" dirty="0"/>
          </a:p>
        </p:txBody>
      </p:sp>
      <p:sp>
        <p:nvSpPr>
          <p:cNvPr id="49186" name="Text Box 34"/>
          <p:cNvSpPr txBox="1">
            <a:spLocks noChangeArrowheads="1"/>
          </p:cNvSpPr>
          <p:nvPr/>
        </p:nvSpPr>
        <p:spPr bwMode="auto">
          <a:xfrm>
            <a:off x="7137400" y="4410075"/>
            <a:ext cx="184150" cy="457200"/>
          </a:xfrm>
          <a:prstGeom prst="rect">
            <a:avLst/>
          </a:prstGeom>
          <a:noFill/>
          <a:ln w="9525">
            <a:noFill/>
            <a:miter lim="800000"/>
            <a:headEnd/>
            <a:tailEnd/>
          </a:ln>
        </p:spPr>
        <p:txBody>
          <a:bodyPr wrap="none">
            <a:spAutoFit/>
          </a:bodyPr>
          <a:lstStyle/>
          <a:p>
            <a:endParaRPr lang="en-US" sz="2400" b="1" dirty="0">
              <a:latin typeface="Times New Roman" pitchFamily="35" charset="0"/>
              <a:cs typeface="Times New Roman" pitchFamily="35" charset="0"/>
            </a:endParaRPr>
          </a:p>
        </p:txBody>
      </p:sp>
      <p:sp>
        <p:nvSpPr>
          <p:cNvPr id="103459" name="Text Box 35"/>
          <p:cNvSpPr txBox="1">
            <a:spLocks noChangeArrowheads="1"/>
          </p:cNvSpPr>
          <p:nvPr/>
        </p:nvSpPr>
        <p:spPr bwMode="auto">
          <a:xfrm>
            <a:off x="2057400" y="5562600"/>
            <a:ext cx="5257800" cy="35394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1700" b="1" dirty="0">
                <a:ea typeface="+mn-ea"/>
                <a:cs typeface="Times New Roman" pitchFamily="18" charset="0"/>
              </a:rPr>
              <a:t>Indirect</a:t>
            </a:r>
            <a:r>
              <a:rPr lang="en-US" sz="1700" b="1" dirty="0" smtClean="0">
                <a:ea typeface="+mn-ea"/>
                <a:cs typeface="Times New Roman" pitchFamily="18" charset="0"/>
              </a:rPr>
              <a:t> Medical Costs = 2-3 </a:t>
            </a:r>
            <a:r>
              <a:rPr lang="en-US" sz="1700" b="1" dirty="0">
                <a:ea typeface="+mn-ea"/>
                <a:cs typeface="Times New Roman" pitchFamily="18" charset="0"/>
              </a:rPr>
              <a:t>times Direct Medical Costs</a:t>
            </a:r>
          </a:p>
        </p:txBody>
      </p:sp>
      <p:sp>
        <p:nvSpPr>
          <p:cNvPr id="49188" name="Text Box 36"/>
          <p:cNvSpPr txBox="1">
            <a:spLocks noChangeArrowheads="1"/>
          </p:cNvSpPr>
          <p:nvPr/>
        </p:nvSpPr>
        <p:spPr bwMode="auto">
          <a:xfrm>
            <a:off x="1371601" y="1600200"/>
            <a:ext cx="2438400" cy="1015663"/>
          </a:xfrm>
          <a:prstGeom prst="rect">
            <a:avLst/>
          </a:prstGeom>
          <a:noFill/>
          <a:ln w="9525">
            <a:noFill/>
            <a:miter lim="800000"/>
            <a:headEnd/>
            <a:tailEnd/>
          </a:ln>
        </p:spPr>
        <p:txBody>
          <a:bodyPr wrap="square">
            <a:spAutoFit/>
          </a:bodyPr>
          <a:lstStyle/>
          <a:p>
            <a:pPr>
              <a:buClr>
                <a:schemeClr val="hlink"/>
              </a:buClr>
            </a:pPr>
            <a:r>
              <a:rPr lang="en-US" sz="2000" b="1" dirty="0">
                <a:cs typeface="Times New Roman" pitchFamily="35" charset="0"/>
              </a:rPr>
              <a:t>Direct Medical Costs</a:t>
            </a:r>
          </a:p>
          <a:p>
            <a:pPr>
              <a:buClr>
                <a:srgbClr val="FF5521"/>
              </a:buClr>
              <a:buFontTx/>
              <a:buChar char="•"/>
            </a:pPr>
            <a:r>
              <a:rPr lang="en-US" sz="2000" dirty="0">
                <a:cs typeface="Times New Roman" pitchFamily="35" charset="0"/>
              </a:rPr>
              <a:t>  Medical</a:t>
            </a:r>
          </a:p>
          <a:p>
            <a:pPr>
              <a:buClr>
                <a:srgbClr val="FF5521"/>
              </a:buClr>
              <a:buFontTx/>
              <a:buChar char="•"/>
            </a:pPr>
            <a:r>
              <a:rPr lang="en-US" sz="2000" dirty="0">
                <a:cs typeface="Times New Roman" pitchFamily="35" charset="0"/>
              </a:rPr>
              <a:t>  Pharmaceutical</a:t>
            </a:r>
          </a:p>
        </p:txBody>
      </p:sp>
      <p:sp>
        <p:nvSpPr>
          <p:cNvPr id="37" name="TextBox 36"/>
          <p:cNvSpPr txBox="1"/>
          <p:nvPr/>
        </p:nvSpPr>
        <p:spPr>
          <a:xfrm>
            <a:off x="381000" y="6248400"/>
            <a:ext cx="6553200" cy="343684"/>
          </a:xfrm>
          <a:prstGeom prst="rect">
            <a:avLst/>
          </a:prstGeom>
          <a:noFill/>
        </p:spPr>
        <p:txBody>
          <a:bodyPr wrap="square" rtlCol="0">
            <a:spAutoFit/>
          </a:bodyPr>
          <a:lstStyle/>
          <a:p>
            <a:pPr>
              <a:lnSpc>
                <a:spcPct val="80000"/>
              </a:lnSpc>
            </a:pPr>
            <a:r>
              <a:rPr lang="fi-FI" sz="1000" dirty="0" smtClean="0">
                <a:ea typeface="ＭＳ Ｐゴシック" charset="-128"/>
              </a:rPr>
              <a:t>Source: William B. Baun, EPD, CWP, FAWHP</a:t>
            </a:r>
          </a:p>
          <a:p>
            <a:pPr>
              <a:lnSpc>
                <a:spcPct val="80000"/>
              </a:lnSpc>
            </a:pPr>
            <a:r>
              <a:rPr lang="fi-FI" sz="1000" dirty="0" smtClean="0">
                <a:ea typeface="ＭＳ Ｐゴシック" charset="-128"/>
              </a:rPr>
              <a:t>University of Texas MD Anderson Cancer Center</a:t>
            </a:r>
          </a:p>
        </p:txBody>
      </p:sp>
      <p:sp>
        <p:nvSpPr>
          <p:cNvPr id="40" name="Title 39"/>
          <p:cNvSpPr>
            <a:spLocks noGrp="1"/>
          </p:cNvSpPr>
          <p:nvPr>
            <p:ph type="title"/>
          </p:nvPr>
        </p:nvSpPr>
        <p:spPr/>
        <p:txBody>
          <a:bodyPr/>
          <a:lstStyle/>
          <a:p>
            <a:r>
              <a:rPr lang="en-US" cap="none" dirty="0" smtClean="0">
                <a:solidFill>
                  <a:srgbClr val="FF5521"/>
                </a:solidFill>
              </a:rPr>
              <a:t>Medical Costs: Tip of the Iceberg</a:t>
            </a:r>
            <a:endParaRPr lang="en-US" cap="none" dirty="0">
              <a:solidFill>
                <a:srgbClr val="FF5521"/>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cap="none" dirty="0" smtClean="0">
                <a:solidFill>
                  <a:srgbClr val="FF5521"/>
                </a:solidFill>
              </a:rPr>
              <a:t>Annual Toll of Chronic Disease </a:t>
            </a:r>
            <a:br>
              <a:rPr lang="en-US" b="1" cap="none" dirty="0" smtClean="0">
                <a:solidFill>
                  <a:srgbClr val="FF5521"/>
                </a:solidFill>
              </a:rPr>
            </a:br>
            <a:r>
              <a:rPr lang="en-US" b="1" cap="none" dirty="0" smtClean="0">
                <a:solidFill>
                  <a:srgbClr val="FF5521"/>
                </a:solidFill>
              </a:rPr>
              <a:t>in Oregon</a:t>
            </a:r>
            <a:endParaRPr lang="en-US" b="1" cap="none" dirty="0">
              <a:solidFill>
                <a:srgbClr val="FF5521"/>
              </a:solidFill>
            </a:endParaRPr>
          </a:p>
        </p:txBody>
      </p:sp>
      <p:sp>
        <p:nvSpPr>
          <p:cNvPr id="3" name="Content Placeholder 2"/>
          <p:cNvSpPr>
            <a:spLocks noGrp="1"/>
          </p:cNvSpPr>
          <p:nvPr>
            <p:ph idx="1"/>
          </p:nvPr>
        </p:nvSpPr>
        <p:spPr>
          <a:xfrm>
            <a:off x="457200" y="1874837"/>
            <a:ext cx="5943600" cy="4449763"/>
          </a:xfrm>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4" name="Chart 4"/>
          <p:cNvPicPr>
            <a:picLocks noChangeArrowheads="1"/>
          </p:cNvPicPr>
          <p:nvPr/>
        </p:nvPicPr>
        <p:blipFill>
          <a:blip r:embed="rId3" cstate="print"/>
          <a:srcRect l="1992" t="3326" r="1992" b="3326"/>
          <a:stretch>
            <a:fillRect/>
          </a:stretch>
        </p:blipFill>
        <p:spPr bwMode="auto">
          <a:xfrm>
            <a:off x="97015" y="1632968"/>
            <a:ext cx="4676591" cy="3058664"/>
          </a:xfrm>
          <a:prstGeom prst="rect">
            <a:avLst/>
          </a:prstGeom>
          <a:noFill/>
          <a:ln w="9525">
            <a:noFill/>
            <a:miter lim="800000"/>
            <a:headEnd/>
            <a:tailEnd/>
          </a:ln>
        </p:spPr>
      </p:pic>
      <p:sp>
        <p:nvSpPr>
          <p:cNvPr id="6" name="TextBox 5"/>
          <p:cNvSpPr txBox="1"/>
          <p:nvPr/>
        </p:nvSpPr>
        <p:spPr>
          <a:xfrm>
            <a:off x="4876800" y="1524000"/>
            <a:ext cx="4267200" cy="3352800"/>
          </a:xfrm>
          <a:prstGeom prst="rect">
            <a:avLst/>
          </a:prstGeom>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228600" indent="-228600">
              <a:buFont typeface="Arial"/>
              <a:buChar char="•"/>
            </a:pPr>
            <a:endParaRPr lang="en-US" sz="2400" b="1" dirty="0" smtClean="0">
              <a:solidFill>
                <a:srgbClr val="004C00"/>
              </a:solidFill>
            </a:endParaRPr>
          </a:p>
          <a:p>
            <a:pPr marL="457200" indent="-228600">
              <a:buFont typeface="Arial"/>
              <a:buChar char="•"/>
            </a:pPr>
            <a:r>
              <a:rPr lang="en-US" sz="2400" b="1" dirty="0" smtClean="0">
                <a:solidFill>
                  <a:srgbClr val="004C00"/>
                </a:solidFill>
              </a:rPr>
              <a:t>19,000 lives</a:t>
            </a:r>
          </a:p>
          <a:p>
            <a:pPr marL="457200" indent="-228600"/>
            <a:endParaRPr lang="en-US" sz="1050" b="1" dirty="0" smtClean="0">
              <a:solidFill>
                <a:srgbClr val="004C00"/>
              </a:solidFill>
            </a:endParaRPr>
          </a:p>
          <a:p>
            <a:pPr marL="457200" indent="-228600">
              <a:buFont typeface="Arial"/>
              <a:buChar char="•"/>
            </a:pPr>
            <a:r>
              <a:rPr lang="en-US" sz="2400" b="1" dirty="0" smtClean="0">
                <a:solidFill>
                  <a:srgbClr val="004C00"/>
                </a:solidFill>
              </a:rPr>
              <a:t>$16 billion in health </a:t>
            </a:r>
            <a:br>
              <a:rPr lang="en-US" sz="2400" b="1" dirty="0" smtClean="0">
                <a:solidFill>
                  <a:srgbClr val="004C00"/>
                </a:solidFill>
              </a:rPr>
            </a:br>
            <a:r>
              <a:rPr lang="en-US" sz="2400" b="1" dirty="0" smtClean="0">
                <a:solidFill>
                  <a:srgbClr val="004C00"/>
                </a:solidFill>
              </a:rPr>
              <a:t>care costs</a:t>
            </a:r>
          </a:p>
          <a:p>
            <a:pPr marL="457200" indent="-228600"/>
            <a:endParaRPr lang="en-US" sz="1050" b="1" dirty="0" smtClean="0">
              <a:solidFill>
                <a:srgbClr val="004C00"/>
              </a:solidFill>
            </a:endParaRPr>
          </a:p>
          <a:p>
            <a:pPr marL="457200" indent="-228600">
              <a:buFont typeface="Arial"/>
              <a:buChar char="•"/>
            </a:pPr>
            <a:r>
              <a:rPr lang="en-US" sz="2400" b="1" dirty="0" smtClean="0">
                <a:solidFill>
                  <a:srgbClr val="004C00"/>
                </a:solidFill>
              </a:rPr>
              <a:t>Countless hours of </a:t>
            </a:r>
            <a:br>
              <a:rPr lang="en-US" sz="2400" b="1" dirty="0" smtClean="0">
                <a:solidFill>
                  <a:srgbClr val="004C00"/>
                </a:solidFill>
              </a:rPr>
            </a:br>
            <a:r>
              <a:rPr lang="en-US" sz="2400" b="1" dirty="0" smtClean="0">
                <a:solidFill>
                  <a:srgbClr val="004C00"/>
                </a:solidFill>
              </a:rPr>
              <a:t>missed work</a:t>
            </a:r>
          </a:p>
          <a:p>
            <a:pPr marL="228600" indent="-228600">
              <a:buFont typeface="Arial"/>
              <a:buChar char="•"/>
            </a:pPr>
            <a:endParaRPr lang="en-US" sz="2400" b="1" dirty="0" smtClean="0">
              <a:solidFill>
                <a:srgbClr val="004C00"/>
              </a:solidFill>
            </a:endParaRPr>
          </a:p>
          <a:p>
            <a:pPr marL="228600" indent="-228600">
              <a:buFont typeface="Arial"/>
              <a:buChar char="•"/>
            </a:pPr>
            <a:endParaRPr lang="en-US" sz="2400" b="1" dirty="0" smtClean="0">
              <a:solidFill>
                <a:srgbClr val="004C00"/>
              </a:solidFill>
            </a:endParaRPr>
          </a:p>
        </p:txBody>
      </p:sp>
      <p:pic>
        <p:nvPicPr>
          <p:cNvPr id="9" name="Picture 8" descr="smile_30716016.png"/>
          <p:cNvPicPr>
            <a:picLocks noChangeAspect="1"/>
          </p:cNvPicPr>
          <p:nvPr/>
        </p:nvPicPr>
        <p:blipFill>
          <a:blip r:embed="rId4" cstate="print"/>
          <a:stretch>
            <a:fillRect/>
          </a:stretch>
        </p:blipFill>
        <p:spPr>
          <a:xfrm>
            <a:off x="1447800" y="4863705"/>
            <a:ext cx="3429000" cy="1994296"/>
          </a:xfrm>
          <a:prstGeom prst="rect">
            <a:avLst/>
          </a:prstGeom>
        </p:spPr>
      </p:pic>
      <p:pic>
        <p:nvPicPr>
          <p:cNvPr id="10" name="Picture 9" descr="iStock_000008303083Medium.png"/>
          <p:cNvPicPr>
            <a:picLocks noChangeAspect="1"/>
          </p:cNvPicPr>
          <p:nvPr/>
        </p:nvPicPr>
        <p:blipFill>
          <a:blip r:embed="rId5" cstate="print"/>
          <a:stretch>
            <a:fillRect/>
          </a:stretch>
        </p:blipFill>
        <p:spPr>
          <a:xfrm>
            <a:off x="0" y="4876800"/>
            <a:ext cx="1485900" cy="1981200"/>
          </a:xfrm>
          <a:prstGeom prst="rect">
            <a:avLst/>
          </a:prstGeom>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cap="none" dirty="0" smtClean="0">
                <a:solidFill>
                  <a:srgbClr val="FF5521"/>
                </a:solidFill>
              </a:rPr>
              <a:t>Top two causes </a:t>
            </a:r>
            <a:br>
              <a:rPr lang="en-US" cap="none" dirty="0" smtClean="0">
                <a:solidFill>
                  <a:srgbClr val="FF5521"/>
                </a:solidFill>
              </a:rPr>
            </a:br>
            <a:r>
              <a:rPr lang="en-US" cap="none" dirty="0" smtClean="0">
                <a:solidFill>
                  <a:srgbClr val="FF5521"/>
                </a:solidFill>
              </a:rPr>
              <a:t>of preventable disease &amp; death</a:t>
            </a:r>
            <a:endParaRPr lang="en-US" cap="none" dirty="0">
              <a:solidFill>
                <a:srgbClr val="FF5521"/>
              </a:solidFill>
            </a:endParaRPr>
          </a:p>
        </p:txBody>
      </p:sp>
      <p:sp>
        <p:nvSpPr>
          <p:cNvPr id="10" name="Content Placeholder 9"/>
          <p:cNvSpPr>
            <a:spLocks noGrp="1"/>
          </p:cNvSpPr>
          <p:nvPr>
            <p:ph idx="1"/>
          </p:nvPr>
        </p:nvSpPr>
        <p:spPr>
          <a:xfrm>
            <a:off x="457200" y="1676401"/>
            <a:ext cx="7772400" cy="3581399"/>
          </a:xfrm>
        </p:spPr>
        <p:txBody>
          <a:bodyPr numCol="2">
            <a:normAutofit fontScale="25000" lnSpcReduction="20000"/>
          </a:bodyPr>
          <a:lstStyle/>
          <a:p>
            <a:pPr>
              <a:buNone/>
            </a:pPr>
            <a:r>
              <a:rPr lang="en-US" sz="8800" b="1" dirty="0" smtClean="0"/>
              <a:t>Tobacco Use </a:t>
            </a:r>
          </a:p>
          <a:p>
            <a:r>
              <a:rPr lang="en-US" sz="8800" dirty="0" smtClean="0"/>
              <a:t>Every year, 7,000 Oregonians die from smoking</a:t>
            </a:r>
          </a:p>
          <a:p>
            <a:pPr>
              <a:buNone/>
            </a:pPr>
            <a:endParaRPr lang="en-US" sz="4000" dirty="0" smtClean="0"/>
          </a:p>
          <a:p>
            <a:r>
              <a:rPr lang="en-US" sz="8800" dirty="0" smtClean="0"/>
              <a:t>For every tobacco-related death, another 20 people are sick</a:t>
            </a:r>
          </a:p>
          <a:p>
            <a:endParaRPr lang="en-US" sz="4000" dirty="0" smtClean="0"/>
          </a:p>
          <a:p>
            <a:r>
              <a:rPr lang="en-US" sz="8800" dirty="0" smtClean="0"/>
              <a:t>Cost: $2.4 billion in health care costs and lost productivity</a:t>
            </a:r>
          </a:p>
          <a:p>
            <a:pPr>
              <a:buClr>
                <a:srgbClr val="E15A00"/>
              </a:buClr>
              <a:buNone/>
            </a:pPr>
            <a:endParaRPr lang="en-US" sz="8800" b="1" dirty="0" smtClean="0"/>
          </a:p>
          <a:p>
            <a:pPr>
              <a:buClr>
                <a:srgbClr val="E15A00"/>
              </a:buClr>
              <a:buNone/>
            </a:pPr>
            <a:endParaRPr lang="en-US" sz="8800" b="1" dirty="0" smtClean="0"/>
          </a:p>
          <a:p>
            <a:pPr>
              <a:buClr>
                <a:srgbClr val="E15A00"/>
              </a:buClr>
              <a:buNone/>
            </a:pPr>
            <a:r>
              <a:rPr lang="en-US" sz="8800" b="1" dirty="0" smtClean="0"/>
              <a:t>Obesity</a:t>
            </a:r>
          </a:p>
          <a:p>
            <a:pPr>
              <a:buClr>
                <a:srgbClr val="E15A00"/>
              </a:buClr>
              <a:buFont typeface="Arial"/>
              <a:buChar char="•"/>
            </a:pPr>
            <a:r>
              <a:rPr lang="en-US" sz="8800" dirty="0" smtClean="0"/>
              <a:t>Nearly two-thirds of Oregon adults are overweight or obese</a:t>
            </a:r>
          </a:p>
          <a:p>
            <a:pPr>
              <a:buClr>
                <a:srgbClr val="E15A00"/>
              </a:buClr>
              <a:buFont typeface="Arial"/>
              <a:buChar char="•"/>
            </a:pPr>
            <a:endParaRPr lang="en-US" sz="4000" dirty="0" smtClean="0"/>
          </a:p>
          <a:p>
            <a:pPr>
              <a:buClr>
                <a:srgbClr val="E15A00"/>
              </a:buClr>
              <a:buFont typeface="Arial"/>
              <a:buChar char="•"/>
            </a:pPr>
            <a:r>
              <a:rPr lang="en-US" sz="8800" dirty="0" smtClean="0"/>
              <a:t>Cost: $781 million in direct medical costs</a:t>
            </a:r>
          </a:p>
          <a:p>
            <a:pPr>
              <a:buClr>
                <a:srgbClr val="E15A00"/>
              </a:buClr>
              <a:buFont typeface="Arial"/>
              <a:buChar char="•"/>
            </a:pPr>
            <a:endParaRPr lang="en-US" sz="4000" dirty="0" smtClean="0"/>
          </a:p>
          <a:p>
            <a:pPr lvl="0">
              <a:buClr>
                <a:srgbClr val="E15A00"/>
              </a:buClr>
              <a:buFont typeface="Arial"/>
              <a:buChar char="•"/>
            </a:pPr>
            <a:r>
              <a:rPr lang="en-US" sz="8800" dirty="0" smtClean="0"/>
              <a:t>One-third of the increase in Oregon’s health care spending between 1998 and 2005 due to obesity epidemic</a:t>
            </a:r>
          </a:p>
          <a:p>
            <a:endParaRPr lang="en-US" sz="3273" dirty="0" smtClean="0"/>
          </a:p>
          <a:p>
            <a:pPr marL="3175" lvl="0" indent="4763"/>
            <a:endParaRPr lang="en-US" sz="4000" dirty="0" smtClean="0"/>
          </a:p>
          <a:p>
            <a:pPr marL="3175" lvl="1" indent="4763" eaLnBrk="0" fontAlgn="base" hangingPunct="0">
              <a:buNone/>
            </a:pPr>
            <a:endParaRPr lang="en-US" sz="4000" dirty="0" smtClean="0">
              <a:solidFill>
                <a:srgbClr val="000000"/>
              </a:solidFill>
            </a:endParaRPr>
          </a:p>
          <a:p>
            <a:pPr lvl="1" defTabSz="457200" fontAlgn="base">
              <a:spcBef>
                <a:spcPct val="0"/>
              </a:spcBef>
              <a:spcAft>
                <a:spcPct val="0"/>
              </a:spcAft>
              <a:buNone/>
            </a:pPr>
            <a:endParaRPr lang="en-US" sz="4000" dirty="0" smtClean="0">
              <a:solidFill>
                <a:srgbClr val="000000"/>
              </a:solidFill>
            </a:endParaRPr>
          </a:p>
          <a:p>
            <a:pPr lvl="1" eaLnBrk="0" fontAlgn="base" hangingPunct="0">
              <a:buNone/>
            </a:pPr>
            <a:endParaRPr lang="en-US" sz="4000" dirty="0" smtClean="0">
              <a:solidFill>
                <a:schemeClr val="tx1"/>
              </a:solidFill>
            </a:endParaRPr>
          </a:p>
        </p:txBody>
      </p:sp>
      <p:sp>
        <p:nvSpPr>
          <p:cNvPr id="5" name="TextBox 4"/>
          <p:cNvSpPr txBox="1"/>
          <p:nvPr/>
        </p:nvSpPr>
        <p:spPr>
          <a:xfrm>
            <a:off x="533400" y="5562600"/>
            <a:ext cx="6858000" cy="1200329"/>
          </a:xfrm>
          <a:prstGeom prst="rect">
            <a:avLst/>
          </a:prstGeom>
          <a:noFill/>
        </p:spPr>
        <p:txBody>
          <a:bodyPr wrap="square" rtlCol="0">
            <a:spAutoFit/>
          </a:bodyPr>
          <a:lstStyle/>
          <a:p>
            <a:pPr marL="3175" lvl="1" indent="4763" eaLnBrk="0" fontAlgn="base" hangingPunct="0">
              <a:buNone/>
            </a:pPr>
            <a:r>
              <a:rPr lang="en-US" sz="900" dirty="0" smtClean="0">
                <a:solidFill>
                  <a:srgbClr val="000000"/>
                </a:solidFill>
              </a:rPr>
              <a:t>Source:  “Reversing the trends of obesity and diabetes: A Report to the 2009 Oregon Legislature,”  Oregon State DHS </a:t>
            </a:r>
          </a:p>
          <a:p>
            <a:pPr marL="3175" lvl="1" indent="4763" defTabSz="457200" fontAlgn="base">
              <a:spcBef>
                <a:spcPct val="0"/>
              </a:spcBef>
              <a:spcAft>
                <a:spcPct val="0"/>
              </a:spcAft>
              <a:buNone/>
            </a:pPr>
            <a:r>
              <a:rPr lang="en-US" sz="900" dirty="0" smtClean="0">
                <a:solidFill>
                  <a:srgbClr val="000000"/>
                </a:solidFill>
              </a:rPr>
              <a:t>Thorpe KE, Florence CS, Howard DH, </a:t>
            </a:r>
            <a:r>
              <a:rPr lang="en-US" sz="900" dirty="0" err="1" smtClean="0">
                <a:solidFill>
                  <a:srgbClr val="000000"/>
                </a:solidFill>
              </a:rPr>
              <a:t>Joski</a:t>
            </a:r>
            <a:r>
              <a:rPr lang="en-US" sz="900" dirty="0" smtClean="0">
                <a:solidFill>
                  <a:srgbClr val="000000"/>
                </a:solidFill>
              </a:rPr>
              <a:t> P.  The rising prevalence of treated disease: effects on private health insurance </a:t>
            </a:r>
          </a:p>
          <a:p>
            <a:pPr marL="3175" lvl="1" indent="4763" defTabSz="457200" fontAlgn="base">
              <a:spcBef>
                <a:spcPct val="0"/>
              </a:spcBef>
              <a:spcAft>
                <a:spcPct val="0"/>
              </a:spcAft>
              <a:buNone/>
            </a:pPr>
            <a:r>
              <a:rPr lang="en-US" sz="900" dirty="0" smtClean="0">
                <a:solidFill>
                  <a:srgbClr val="000000"/>
                </a:solidFill>
              </a:rPr>
              <a:t>spending.  Health Affairs, W5-317-25, 27 June 2005.</a:t>
            </a:r>
          </a:p>
          <a:p>
            <a:pPr marL="3175" lvl="1" indent="4763" defTabSz="457200" fontAlgn="base">
              <a:spcBef>
                <a:spcPct val="0"/>
              </a:spcBef>
              <a:spcAft>
                <a:spcPct val="0"/>
              </a:spcAft>
              <a:buNone/>
            </a:pPr>
            <a:r>
              <a:rPr lang="en-US" sz="900" dirty="0" smtClean="0">
                <a:solidFill>
                  <a:srgbClr val="000000"/>
                </a:solidFill>
              </a:rPr>
              <a:t>2009-2010 BRFSS Survey</a:t>
            </a:r>
          </a:p>
          <a:p>
            <a:pPr marL="3175" lvl="1" indent="4763" defTabSz="457200" fontAlgn="base">
              <a:spcBef>
                <a:spcPct val="0"/>
              </a:spcBef>
              <a:spcAft>
                <a:spcPct val="0"/>
              </a:spcAft>
              <a:buNone/>
            </a:pPr>
            <a:r>
              <a:rPr lang="en-US" sz="900" dirty="0" smtClean="0">
                <a:solidFill>
                  <a:srgbClr val="000000"/>
                </a:solidFill>
              </a:rPr>
              <a:t>Emory University. Northwest Health Foundation Press Release: http://</a:t>
            </a:r>
            <a:r>
              <a:rPr lang="en-US" sz="900" dirty="0" err="1" smtClean="0">
                <a:solidFill>
                  <a:srgbClr val="000000"/>
                </a:solidFill>
              </a:rPr>
              <a:t>nwhf.org/images/files/Obesity_Report_Press_Release.pdf</a:t>
            </a:r>
            <a:endParaRPr lang="en-US" sz="900" dirty="0" smtClean="0">
              <a:solidFill>
                <a:srgbClr val="000000"/>
              </a:solidFill>
            </a:endParaRPr>
          </a:p>
          <a:p>
            <a:pPr marL="3175" lvl="1" indent="4763" defTabSz="457200" fontAlgn="base">
              <a:spcBef>
                <a:spcPct val="0"/>
              </a:spcBef>
              <a:spcAft>
                <a:spcPct val="0"/>
              </a:spcAft>
              <a:buNone/>
            </a:pPr>
            <a:r>
              <a:rPr lang="en-US" sz="900" dirty="0" smtClean="0">
                <a:solidFill>
                  <a:srgbClr val="000000"/>
                </a:solidFill>
              </a:rPr>
              <a:t>Oregon Behavioral Risk Factor Surveillance System, 2009. (Actual number 60.2 percent).</a:t>
            </a:r>
          </a:p>
          <a:p>
            <a:endParaRPr lang="en-US" dirty="0"/>
          </a:p>
        </p:txBody>
      </p:sp>
      <p:sp>
        <p:nvSpPr>
          <p:cNvPr id="6" name="TextBox 5"/>
          <p:cNvSpPr txBox="1"/>
          <p:nvPr/>
        </p:nvSpPr>
        <p:spPr>
          <a:xfrm>
            <a:off x="4495800" y="1676400"/>
            <a:ext cx="2819400" cy="369332"/>
          </a:xfrm>
          <a:prstGeom prst="rect">
            <a:avLst/>
          </a:prstGeom>
          <a:noFill/>
        </p:spPr>
        <p:txBody>
          <a:bodyPr wrap="square" rtlCol="0">
            <a:spAutoFit/>
          </a:bodyPr>
          <a:lstStyle/>
          <a:p>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4000" cap="none" dirty="0" smtClean="0">
                <a:solidFill>
                  <a:srgbClr val="FF5521"/>
                </a:solidFill>
              </a:rPr>
              <a:t>Why Wellness at Work?</a:t>
            </a:r>
            <a:endParaRPr lang="en-US" sz="4000" cap="none" dirty="0">
              <a:solidFill>
                <a:srgbClr val="FF5521"/>
              </a:solidFill>
            </a:endParaRPr>
          </a:p>
        </p:txBody>
      </p:sp>
      <p:sp>
        <p:nvSpPr>
          <p:cNvPr id="7" name="Content Placeholder 6"/>
          <p:cNvSpPr>
            <a:spLocks noGrp="1"/>
          </p:cNvSpPr>
          <p:nvPr>
            <p:ph sz="half" idx="1"/>
          </p:nvPr>
        </p:nvSpPr>
        <p:spPr>
          <a:xfrm>
            <a:off x="533400" y="1371600"/>
            <a:ext cx="5181600" cy="4495800"/>
          </a:xfrm>
          <a:noFill/>
          <a:ln>
            <a:noFill/>
          </a:ln>
        </p:spPr>
        <p:style>
          <a:lnRef idx="2">
            <a:schemeClr val="accent6"/>
          </a:lnRef>
          <a:fillRef idx="1">
            <a:schemeClr val="lt1"/>
          </a:fillRef>
          <a:effectRef idx="0">
            <a:schemeClr val="accent6"/>
          </a:effectRef>
          <a:fontRef idx="minor">
            <a:schemeClr val="dk1"/>
          </a:fontRef>
        </p:style>
        <p:txBody>
          <a:bodyPr>
            <a:normAutofit/>
          </a:bodyPr>
          <a:lstStyle/>
          <a:p>
            <a:pPr>
              <a:buNone/>
            </a:pPr>
            <a:endParaRPr lang="en-US" sz="2000" dirty="0" smtClean="0"/>
          </a:p>
          <a:p>
            <a:pPr>
              <a:buClr>
                <a:srgbClr val="E15A00"/>
              </a:buClr>
            </a:pPr>
            <a:r>
              <a:rPr lang="en-US" sz="3200" dirty="0" smtClean="0">
                <a:solidFill>
                  <a:srgbClr val="004C00"/>
                </a:solidFill>
              </a:rPr>
              <a:t>Employees spend nearly half their waking hours at work.</a:t>
            </a:r>
          </a:p>
          <a:p>
            <a:pPr>
              <a:buClr>
                <a:srgbClr val="E15A00"/>
              </a:buClr>
            </a:pPr>
            <a:r>
              <a:rPr lang="en-US" sz="3200" dirty="0" smtClean="0">
                <a:solidFill>
                  <a:srgbClr val="004C00"/>
                </a:solidFill>
              </a:rPr>
              <a:t>Environment shapes habits.</a:t>
            </a:r>
          </a:p>
          <a:p>
            <a:pPr>
              <a:buClr>
                <a:srgbClr val="E15A00"/>
              </a:buClr>
            </a:pPr>
            <a:r>
              <a:rPr lang="en-US" sz="3200" dirty="0" smtClean="0">
                <a:solidFill>
                  <a:srgbClr val="004C00"/>
                </a:solidFill>
              </a:rPr>
              <a:t>Most Oregonians want to be healthy!</a:t>
            </a:r>
          </a:p>
          <a:p>
            <a:pPr>
              <a:buNone/>
            </a:pPr>
            <a:endParaRPr lang="en-US" dirty="0"/>
          </a:p>
        </p:txBody>
      </p:sp>
      <p:sp>
        <p:nvSpPr>
          <p:cNvPr id="5" name="TextBox 4"/>
          <p:cNvSpPr txBox="1"/>
          <p:nvPr/>
        </p:nvSpPr>
        <p:spPr>
          <a:xfrm>
            <a:off x="5867400" y="1951434"/>
            <a:ext cx="3276600" cy="3077766"/>
          </a:xfrm>
          <a:prstGeom prst="rect">
            <a:avLst/>
          </a:prstGeom>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lvl="1" indent="-228600">
              <a:buFont typeface="Arial"/>
              <a:buChar char="•"/>
            </a:pPr>
            <a:r>
              <a:rPr lang="en-US" sz="2400" dirty="0" smtClean="0">
                <a:solidFill>
                  <a:srgbClr val="004C00"/>
                </a:solidFill>
              </a:rPr>
              <a:t>80% of Oregon smokers want to quit.</a:t>
            </a:r>
          </a:p>
          <a:p>
            <a:pPr lvl="1" indent="-228600"/>
            <a:endParaRPr lang="en-US" sz="800" dirty="0" smtClean="0">
              <a:solidFill>
                <a:srgbClr val="004C00"/>
              </a:solidFill>
            </a:endParaRPr>
          </a:p>
          <a:p>
            <a:pPr lvl="1" indent="-228600">
              <a:buFont typeface="Arial"/>
              <a:buChar char="•"/>
            </a:pPr>
            <a:r>
              <a:rPr lang="en-US" sz="2400" dirty="0" smtClean="0">
                <a:solidFill>
                  <a:srgbClr val="004C00"/>
                </a:solidFill>
              </a:rPr>
              <a:t> 90% of overweight and obese Oregon adults want to lose or maintain weight.</a:t>
            </a:r>
            <a:r>
              <a:rPr lang="en-US" sz="2400" dirty="0" smtClean="0"/>
              <a:t> </a:t>
            </a:r>
          </a:p>
          <a:p>
            <a:endParaRPr lang="en-US" dirty="0"/>
          </a:p>
        </p:txBody>
      </p:sp>
      <p:sp>
        <p:nvSpPr>
          <p:cNvPr id="8" name="TextBox 7"/>
          <p:cNvSpPr txBox="1"/>
          <p:nvPr/>
        </p:nvSpPr>
        <p:spPr>
          <a:xfrm>
            <a:off x="5867400" y="1524000"/>
            <a:ext cx="3276600" cy="400110"/>
          </a:xfrm>
          <a:prstGeom prst="rect">
            <a:avLst/>
          </a:prstGeom>
          <a:ln>
            <a:no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marL="228600"/>
            <a:r>
              <a:rPr lang="en-US" sz="2000" b="1" dirty="0" smtClean="0">
                <a:solidFill>
                  <a:srgbClr val="FFFFFF"/>
                </a:solidFill>
              </a:rPr>
              <a:t>Did you know that…</a:t>
            </a:r>
            <a:endParaRPr lang="en-US" sz="2000" b="1" dirty="0">
              <a:solidFill>
                <a:srgbClr val="FFFFFF"/>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05800" cy="990600"/>
          </a:xfrm>
        </p:spPr>
        <p:txBody>
          <a:bodyPr>
            <a:normAutofit fontScale="90000"/>
          </a:bodyPr>
          <a:lstStyle/>
          <a:p>
            <a:r>
              <a:rPr lang="en-US" sz="3100" dirty="0" smtClean="0"/>
              <a:t/>
            </a:r>
            <a:br>
              <a:rPr lang="en-US" sz="3100" dirty="0" smtClean="0"/>
            </a:br>
            <a:r>
              <a:rPr lang="en-US" sz="3200" b="1" cap="none" dirty="0" err="1" smtClean="0">
                <a:solidFill>
                  <a:srgbClr val="FF5521"/>
                </a:solidFill>
                <a:cs typeface="Palatino"/>
              </a:rPr>
              <a:t>Wellness@Work</a:t>
            </a:r>
            <a:r>
              <a:rPr lang="en-US" sz="3200" b="1" cap="none" dirty="0" smtClean="0">
                <a:solidFill>
                  <a:srgbClr val="FF5521"/>
                </a:solidFill>
                <a:cs typeface="Palatino"/>
              </a:rPr>
              <a:t>: </a:t>
            </a:r>
            <a:br>
              <a:rPr lang="en-US" sz="3200" b="1" cap="none" dirty="0" smtClean="0">
                <a:solidFill>
                  <a:srgbClr val="FF5521"/>
                </a:solidFill>
                <a:cs typeface="Palatino"/>
              </a:rPr>
            </a:br>
            <a:r>
              <a:rPr lang="en-US" sz="3200" b="1" cap="none" dirty="0" smtClean="0">
                <a:solidFill>
                  <a:srgbClr val="FF5521"/>
                </a:solidFill>
                <a:cs typeface="Palatino"/>
              </a:rPr>
              <a:t>An Economic Imperative</a:t>
            </a:r>
            <a:r>
              <a:rPr lang="en-US" sz="3100" dirty="0" smtClean="0"/>
              <a:t/>
            </a:r>
            <a:br>
              <a:rPr lang="en-US" sz="3100" dirty="0" smtClean="0"/>
            </a:br>
            <a:endParaRPr lang="en-US" sz="4000" dirty="0"/>
          </a:p>
        </p:txBody>
      </p:sp>
      <p:sp>
        <p:nvSpPr>
          <p:cNvPr id="3" name="Content Placeholder 2"/>
          <p:cNvSpPr>
            <a:spLocks noGrp="1"/>
          </p:cNvSpPr>
          <p:nvPr>
            <p:ph idx="1"/>
          </p:nvPr>
        </p:nvSpPr>
        <p:spPr>
          <a:xfrm>
            <a:off x="533400" y="1524000"/>
            <a:ext cx="8229600" cy="2514600"/>
          </a:xfrm>
        </p:spPr>
        <p:txBody>
          <a:bodyPr>
            <a:normAutofit fontScale="25000" lnSpcReduction="20000"/>
          </a:bodyPr>
          <a:lstStyle/>
          <a:p>
            <a:pPr lvl="1">
              <a:buClr>
                <a:schemeClr val="accent1"/>
              </a:buClr>
              <a:buSzPct val="65000"/>
              <a:buFont typeface="Wingdings" pitchFamily="2" charset="2"/>
              <a:buChar char="u"/>
            </a:pPr>
            <a:endParaRPr lang="en-US" sz="2000" b="1" dirty="0" smtClean="0"/>
          </a:p>
          <a:p>
            <a:pPr algn="ctr">
              <a:buNone/>
            </a:pPr>
            <a:r>
              <a:rPr lang="en-US" sz="9600" b="1" dirty="0" smtClean="0"/>
              <a:t>A comprehensive, strategically designed investment in employees’ health pays off. </a:t>
            </a:r>
          </a:p>
          <a:p>
            <a:pPr>
              <a:buNone/>
            </a:pPr>
            <a:endParaRPr lang="en-US" sz="9600" dirty="0" smtClean="0"/>
          </a:p>
          <a:p>
            <a:pPr>
              <a:buNone/>
            </a:pPr>
            <a:endParaRPr lang="en-US" sz="9600" dirty="0" smtClean="0"/>
          </a:p>
          <a:p>
            <a:pPr>
              <a:buNone/>
            </a:pPr>
            <a:endParaRPr lang="en-US" sz="12800" dirty="0" smtClean="0"/>
          </a:p>
          <a:p>
            <a:pPr>
              <a:buNone/>
            </a:pPr>
            <a:r>
              <a:rPr lang="en-US" sz="9600" dirty="0" smtClean="0"/>
              <a:t>	</a:t>
            </a:r>
          </a:p>
          <a:p>
            <a:pPr lvl="1">
              <a:buClr>
                <a:schemeClr val="accent1"/>
              </a:buClr>
              <a:buSzPct val="65000"/>
              <a:buNone/>
            </a:pPr>
            <a:endParaRPr lang="en-US" sz="11200" dirty="0" smtClean="0"/>
          </a:p>
          <a:p>
            <a:pPr marL="3175" indent="4763">
              <a:buNone/>
            </a:pPr>
            <a:endParaRPr lang="en-US" sz="4000" dirty="0" smtClean="0">
              <a:solidFill>
                <a:srgbClr val="000000"/>
              </a:solidFill>
            </a:endParaRPr>
          </a:p>
          <a:p>
            <a:pPr marL="3175" indent="4763">
              <a:buNone/>
            </a:pPr>
            <a:endParaRPr lang="en-US" sz="4000" dirty="0" smtClean="0">
              <a:solidFill>
                <a:srgbClr val="000000"/>
              </a:solidFill>
            </a:endParaRPr>
          </a:p>
          <a:p>
            <a:pPr marL="3175" indent="4763">
              <a:buNone/>
            </a:pPr>
            <a:endParaRPr lang="en-US" sz="4000" dirty="0" smtClean="0">
              <a:solidFill>
                <a:srgbClr val="000000"/>
              </a:solidFill>
            </a:endParaRPr>
          </a:p>
          <a:p>
            <a:pPr marL="3175" indent="4763">
              <a:buNone/>
            </a:pPr>
            <a:endParaRPr lang="en-US" sz="4000" dirty="0" smtClean="0">
              <a:solidFill>
                <a:srgbClr val="000000"/>
              </a:solidFill>
            </a:endParaRPr>
          </a:p>
          <a:p>
            <a:pPr marL="3175" indent="4763">
              <a:buNone/>
            </a:pPr>
            <a:endParaRPr lang="en-US" sz="4000" dirty="0" smtClean="0">
              <a:solidFill>
                <a:srgbClr val="000000"/>
              </a:solidFill>
            </a:endParaRPr>
          </a:p>
          <a:p>
            <a:pPr marL="3175" indent="4763">
              <a:buNone/>
            </a:pPr>
            <a:endParaRPr lang="en-US" sz="4000" dirty="0" smtClean="0">
              <a:solidFill>
                <a:srgbClr val="000000"/>
              </a:solidFill>
            </a:endParaRPr>
          </a:p>
          <a:p>
            <a:pPr marL="3175" indent="4763">
              <a:buNone/>
            </a:pPr>
            <a:endParaRPr lang="en-US" sz="4000" dirty="0" smtClean="0">
              <a:solidFill>
                <a:srgbClr val="000000"/>
              </a:solidFill>
            </a:endParaRPr>
          </a:p>
          <a:p>
            <a:pPr marL="3175" indent="4763">
              <a:buNone/>
            </a:pPr>
            <a:endParaRPr lang="en-US" sz="4000" dirty="0" smtClean="0">
              <a:solidFill>
                <a:srgbClr val="000000"/>
              </a:solidFill>
            </a:endParaRPr>
          </a:p>
          <a:p>
            <a:pPr marL="3175" indent="4763">
              <a:buNone/>
            </a:pPr>
            <a:endParaRPr lang="en-US" sz="4000" dirty="0" smtClean="0">
              <a:solidFill>
                <a:srgbClr val="000000"/>
              </a:solidFill>
            </a:endParaRPr>
          </a:p>
          <a:p>
            <a:pPr marL="3175" indent="4763">
              <a:buNone/>
            </a:pPr>
            <a:r>
              <a:rPr lang="en-US" sz="4000" dirty="0" smtClean="0">
                <a:solidFill>
                  <a:srgbClr val="000000"/>
                </a:solidFill>
              </a:rPr>
              <a:t>Source: Chapman LS.  The Art of Health Promotion: Meta-evaluation </a:t>
            </a:r>
            <a:br>
              <a:rPr lang="en-US" sz="4000" dirty="0" smtClean="0">
                <a:solidFill>
                  <a:srgbClr val="000000"/>
                </a:solidFill>
              </a:rPr>
            </a:br>
            <a:r>
              <a:rPr lang="en-US" sz="4000" dirty="0" smtClean="0">
                <a:solidFill>
                  <a:srgbClr val="000000"/>
                </a:solidFill>
              </a:rPr>
              <a:t>of worksite health promotion economic return studies: 2005 update.  </a:t>
            </a:r>
            <a:br>
              <a:rPr lang="en-US" sz="4000" dirty="0" smtClean="0">
                <a:solidFill>
                  <a:srgbClr val="000000"/>
                </a:solidFill>
              </a:rPr>
            </a:br>
            <a:r>
              <a:rPr lang="en-US" sz="4000" dirty="0" smtClean="0">
                <a:solidFill>
                  <a:srgbClr val="000000"/>
                </a:solidFill>
              </a:rPr>
              <a:t>Am J Health Promotion, 19 (6), July/Aug 2005</a:t>
            </a:r>
          </a:p>
          <a:p>
            <a:endParaRPr lang="en-US" sz="12800" dirty="0" smtClean="0"/>
          </a:p>
          <a:p>
            <a:endParaRPr lang="en-US" sz="4400" dirty="0" smtClean="0"/>
          </a:p>
          <a:p>
            <a:endParaRPr lang="en-US" sz="4400" dirty="0" smtClean="0"/>
          </a:p>
          <a:p>
            <a:endParaRPr lang="en-US" sz="4400" dirty="0" smtClean="0"/>
          </a:p>
          <a:p>
            <a:endParaRPr lang="en-US" sz="4400" dirty="0" smtClean="0"/>
          </a:p>
          <a:p>
            <a:endParaRPr lang="en-US" sz="4400" dirty="0" smtClean="0"/>
          </a:p>
          <a:p>
            <a:pPr>
              <a:buNone/>
            </a:pPr>
            <a:endParaRPr lang="en-US" sz="4400" dirty="0" smtClean="0"/>
          </a:p>
          <a:p>
            <a:endParaRPr lang="en-US" dirty="0" smtClean="0"/>
          </a:p>
        </p:txBody>
      </p:sp>
      <p:sp>
        <p:nvSpPr>
          <p:cNvPr id="7" name="TextBox 6"/>
          <p:cNvSpPr txBox="1"/>
          <p:nvPr/>
        </p:nvSpPr>
        <p:spPr>
          <a:xfrm>
            <a:off x="457200" y="4343400"/>
            <a:ext cx="8229600" cy="738664"/>
          </a:xfrm>
          <a:prstGeom prst="rect">
            <a:avLst/>
          </a:prstGeom>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US" sz="2400" b="1" dirty="0" smtClean="0">
                <a:solidFill>
                  <a:srgbClr val="FF5521"/>
                </a:solidFill>
              </a:rPr>
              <a:t>Return on Investment</a:t>
            </a:r>
          </a:p>
          <a:p>
            <a:pPr algn="ctr">
              <a:buNone/>
            </a:pPr>
            <a:r>
              <a:rPr lang="en-US" dirty="0" smtClean="0">
                <a:solidFill>
                  <a:srgbClr val="004C00"/>
                </a:solidFill>
              </a:rPr>
              <a:t>For every $1 spent on wellness programs, an average of $5 (range of $2-19) is saved.</a:t>
            </a:r>
          </a:p>
        </p:txBody>
      </p:sp>
      <p:sp>
        <p:nvSpPr>
          <p:cNvPr id="8" name="Pentagon 7"/>
          <p:cNvSpPr/>
          <p:nvPr/>
        </p:nvSpPr>
        <p:spPr>
          <a:xfrm>
            <a:off x="914400" y="2590800"/>
            <a:ext cx="2286000" cy="1295400"/>
          </a:xfrm>
          <a:prstGeom prst="homePlate">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solidFill>
                  <a:sysClr val="windowText" lastClr="000000"/>
                </a:solidFill>
              </a:rPr>
              <a:t>Lowers health care costs by 26%</a:t>
            </a:r>
            <a:endParaRPr lang="en-US" sz="2000" dirty="0">
              <a:solidFill>
                <a:sysClr val="windowText" lastClr="000000"/>
              </a:solidFill>
            </a:endParaRPr>
          </a:p>
        </p:txBody>
      </p:sp>
      <p:sp>
        <p:nvSpPr>
          <p:cNvPr id="9" name="Pentagon 8"/>
          <p:cNvSpPr/>
          <p:nvPr/>
        </p:nvSpPr>
        <p:spPr>
          <a:xfrm>
            <a:off x="3276600" y="2590800"/>
            <a:ext cx="2362200" cy="1322832"/>
          </a:xfrm>
          <a:prstGeom prst="homePlate">
            <a:avLst/>
          </a:prstGeom>
        </p:spPr>
        <p:style>
          <a:lnRef idx="1">
            <a:schemeClr val="accent3"/>
          </a:lnRef>
          <a:fillRef idx="3">
            <a:schemeClr val="accent3"/>
          </a:fillRef>
          <a:effectRef idx="2">
            <a:schemeClr val="accent3"/>
          </a:effectRef>
          <a:fontRef idx="minor">
            <a:schemeClr val="lt1"/>
          </a:fontRef>
        </p:style>
        <p:txBody>
          <a:bodyPr rtlCol="0" anchor="ctr">
            <a:scene3d>
              <a:camera prst="perspectiveAbove" fov="2700000">
                <a:rot lat="20400000" lon="0" rev="0"/>
              </a:camera>
              <a:lightRig rig="threePt" dir="t"/>
            </a:scene3d>
          </a:bodyPr>
          <a:lstStyle/>
          <a:p>
            <a:pPr algn="ctr"/>
            <a:r>
              <a:rPr lang="en-US" sz="2000" dirty="0" smtClean="0">
                <a:solidFill>
                  <a:sysClr val="windowText" lastClr="000000"/>
                </a:solidFill>
              </a:rPr>
              <a:t>Reduces sick leave by 27%</a:t>
            </a:r>
            <a:endParaRPr lang="en-US" sz="2000" dirty="0">
              <a:solidFill>
                <a:sysClr val="windowText" lastClr="000000"/>
              </a:solidFill>
            </a:endParaRPr>
          </a:p>
        </p:txBody>
      </p:sp>
      <p:sp>
        <p:nvSpPr>
          <p:cNvPr id="10" name="Pentagon 9"/>
          <p:cNvSpPr/>
          <p:nvPr/>
        </p:nvSpPr>
        <p:spPr>
          <a:xfrm>
            <a:off x="5715000" y="2590800"/>
            <a:ext cx="2438400" cy="1295400"/>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scene3d>
              <a:camera prst="obliqueBottomLeft">
                <a:rot lat="0" lon="0" rev="0"/>
              </a:camera>
              <a:lightRig rig="threePt" dir="t"/>
            </a:scene3d>
          </a:bodyPr>
          <a:lstStyle/>
          <a:p>
            <a:pPr algn="ctr"/>
            <a:r>
              <a:rPr lang="en-US" sz="2000" dirty="0" smtClean="0">
                <a:solidFill>
                  <a:srgbClr val="FFFFFF"/>
                </a:solidFill>
              </a:rPr>
              <a:t>Reduce workers’ compensation costs by 32%</a:t>
            </a:r>
            <a:endParaRPr lang="en-US" sz="2000" dirty="0">
              <a:solidFill>
                <a:srgbClr val="FFFFFF"/>
              </a:solidFill>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W.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PPT Template_Orego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PPT Template_Orego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4_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PT Template_Orego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PT Template_Orego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PPT Template_Orego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PPT Template_Orego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PPT Template_Orego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PPT Template_Orego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PPT Template_Orego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PPT Template_Orego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2656</TotalTime>
  <Words>1536</Words>
  <Application>Microsoft Office PowerPoint</Application>
  <PresentationFormat>On-screen Show (4:3)</PresentationFormat>
  <Paragraphs>269</Paragraphs>
  <Slides>20</Slides>
  <Notes>11</Notes>
  <HiddenSlides>0</HiddenSlides>
  <MMClips>0</MMClips>
  <ScaleCrop>false</ScaleCrop>
  <HeadingPairs>
    <vt:vector size="6" baseType="variant">
      <vt:variant>
        <vt:lpstr>Theme</vt:lpstr>
      </vt:variant>
      <vt:variant>
        <vt:i4>13</vt:i4>
      </vt:variant>
      <vt:variant>
        <vt:lpstr>Links</vt:lpstr>
      </vt:variant>
      <vt:variant>
        <vt:i4>1</vt:i4>
      </vt:variant>
      <vt:variant>
        <vt:lpstr>Slide Titles</vt:lpstr>
      </vt:variant>
      <vt:variant>
        <vt:i4>20</vt:i4>
      </vt:variant>
    </vt:vector>
  </HeadingPairs>
  <TitlesOfParts>
    <vt:vector size="34" baseType="lpstr">
      <vt:lpstr>W@W.Template</vt:lpstr>
      <vt:lpstr>PPT Template_Oregon</vt:lpstr>
      <vt:lpstr>1_PPT Template_Oregon</vt:lpstr>
      <vt:lpstr>2_PPT Template_Oregon</vt:lpstr>
      <vt:lpstr>3_PPT Template_Oregon</vt:lpstr>
      <vt:lpstr>4_PPT Template_Oregon</vt:lpstr>
      <vt:lpstr>5_PPT Template_Oregon</vt:lpstr>
      <vt:lpstr>6_PPT Template_Oregon</vt:lpstr>
      <vt:lpstr>7_PPT Template_Oregon</vt:lpstr>
      <vt:lpstr>8_PPT Template_Oregon</vt:lpstr>
      <vt:lpstr>9_PPT Template_Oregon</vt:lpstr>
      <vt:lpstr>Office Theme</vt:lpstr>
      <vt:lpstr>4_Office Theme</vt:lpstr>
      <vt:lpstr>C:\Documents and Settings\DEROBBINS\Local Settings\Temp\XPgrpwise\WW Screen Shot.pdf</vt:lpstr>
      <vt:lpstr> </vt:lpstr>
      <vt:lpstr>Oregon’s Commitment to</vt:lpstr>
      <vt:lpstr>Roadmap for Today</vt:lpstr>
      <vt:lpstr>If Food Were Health Care</vt:lpstr>
      <vt:lpstr>Medical Costs: Tip of the Iceberg</vt:lpstr>
      <vt:lpstr>Annual Toll of Chronic Disease  in Oregon</vt:lpstr>
      <vt:lpstr>Top two causes  of preventable disease &amp; death</vt:lpstr>
      <vt:lpstr>Why Wellness at Work?</vt:lpstr>
      <vt:lpstr> Wellness@Work:  An Economic Imperative </vt:lpstr>
      <vt:lpstr>                A comprehensive, integrated worksite wellness program  </vt:lpstr>
      <vt:lpstr>Can employers make it easier  for employees?</vt:lpstr>
      <vt:lpstr>State Agencies Walk the Talk</vt:lpstr>
      <vt:lpstr>Healthy Life Initiative – Planning for Healthier Communities </vt:lpstr>
      <vt:lpstr>PacificSource Healthy Life Background</vt:lpstr>
      <vt:lpstr>Slide 15</vt:lpstr>
      <vt:lpstr>Slide 16</vt:lpstr>
      <vt:lpstr>Slide 17</vt:lpstr>
      <vt:lpstr>Join Wellness@Work Movement!</vt:lpstr>
      <vt:lpstr>Visit www.healthoregon.org/wellness@work</vt:lpstr>
      <vt:lpstr>Policy, Environment &amp; Systems Change</vt:lpstr>
    </vt:vector>
  </TitlesOfParts>
  <Company>DHS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of Wellness Programs     </dc:title>
  <dc:creator>Inge Aldersebaes</dc:creator>
  <cp:lastModifiedBy>DEROBBINS</cp:lastModifiedBy>
  <cp:revision>261</cp:revision>
  <dcterms:created xsi:type="dcterms:W3CDTF">2011-07-01T14:57:54Z</dcterms:created>
  <dcterms:modified xsi:type="dcterms:W3CDTF">2011-10-11T17:52:44Z</dcterms:modified>
</cp:coreProperties>
</file>